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 id="2147483742" r:id="rId2"/>
    <p:sldMasterId id="2147483749" r:id="rId3"/>
  </p:sldMasterIdLst>
  <p:notesMasterIdLst>
    <p:notesMasterId r:id="rId35"/>
  </p:notesMasterIdLst>
  <p:sldIdLst>
    <p:sldId id="466" r:id="rId4"/>
    <p:sldId id="468" r:id="rId5"/>
    <p:sldId id="380" r:id="rId6"/>
    <p:sldId id="381" r:id="rId7"/>
    <p:sldId id="415" r:id="rId8"/>
    <p:sldId id="455" r:id="rId9"/>
    <p:sldId id="457" r:id="rId10"/>
    <p:sldId id="450" r:id="rId11"/>
    <p:sldId id="389" r:id="rId12"/>
    <p:sldId id="391" r:id="rId13"/>
    <p:sldId id="459" r:id="rId14"/>
    <p:sldId id="399" r:id="rId15"/>
    <p:sldId id="408" r:id="rId16"/>
    <p:sldId id="452" r:id="rId17"/>
    <p:sldId id="453" r:id="rId18"/>
    <p:sldId id="409" r:id="rId19"/>
    <p:sldId id="460" r:id="rId20"/>
    <p:sldId id="433" r:id="rId21"/>
    <p:sldId id="461" r:id="rId22"/>
    <p:sldId id="439" r:id="rId23"/>
    <p:sldId id="454" r:id="rId24"/>
    <p:sldId id="451" r:id="rId25"/>
    <p:sldId id="470" r:id="rId26"/>
    <p:sldId id="471" r:id="rId27"/>
    <p:sldId id="472" r:id="rId28"/>
    <p:sldId id="473" r:id="rId29"/>
    <p:sldId id="474" r:id="rId30"/>
    <p:sldId id="475" r:id="rId31"/>
    <p:sldId id="476" r:id="rId32"/>
    <p:sldId id="469" r:id="rId33"/>
    <p:sldId id="327" r:id="rId34"/>
  </p:sldIdLst>
  <p:sldSz cx="9144000" cy="6858000" type="screen4x3"/>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3806"/>
    <a:srgbClr val="FB5707"/>
    <a:srgbClr val="F199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11" autoAdjust="0"/>
    <p:restoredTop sz="80257" autoAdjust="0"/>
  </p:normalViewPr>
  <p:slideViewPr>
    <p:cSldViewPr snapToGrid="0" snapToObjects="1">
      <p:cViewPr>
        <p:scale>
          <a:sx n="100" d="100"/>
          <a:sy n="100" d="100"/>
        </p:scale>
        <p:origin x="1190" y="12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35346-73CE-44F7-93FF-E82E3A67F6F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76AA482-6190-4BF0-ACAD-0C9E7808D223}">
      <dgm:prSet phldrT="[Text]"/>
      <dgm:spPr>
        <a:solidFill>
          <a:srgbClr val="FB5707"/>
        </a:solidFill>
      </dgm:spPr>
      <dgm:t>
        <a:bodyPr/>
        <a:lstStyle/>
        <a:p>
          <a:r>
            <a:rPr lang="en-US" b="1" dirty="0"/>
            <a:t>Outcome(s) to be Assessed</a:t>
          </a:r>
        </a:p>
      </dgm:t>
    </dgm:pt>
    <dgm:pt modelId="{DC09845B-D4A2-464E-9518-185FE8E9EC2D}" type="parTrans" cxnId="{C722B0E7-466C-4B18-894A-2DA6A7516B0D}">
      <dgm:prSet/>
      <dgm:spPr/>
      <dgm:t>
        <a:bodyPr/>
        <a:lstStyle/>
        <a:p>
          <a:endParaRPr lang="en-US"/>
        </a:p>
      </dgm:t>
    </dgm:pt>
    <dgm:pt modelId="{856222D0-E715-457A-9734-3F6591B4AF43}" type="sibTrans" cxnId="{C722B0E7-466C-4B18-894A-2DA6A7516B0D}">
      <dgm:prSet/>
      <dgm:spPr/>
      <dgm:t>
        <a:bodyPr/>
        <a:lstStyle/>
        <a:p>
          <a:endParaRPr lang="en-US"/>
        </a:p>
      </dgm:t>
    </dgm:pt>
    <dgm:pt modelId="{A5D7353B-9333-4644-AFA4-CC55D1C25EEF}">
      <dgm:prSet phldrT="[Text]"/>
      <dgm:spPr>
        <a:solidFill>
          <a:srgbClr val="FB5707"/>
        </a:solidFill>
      </dgm:spPr>
      <dgm:t>
        <a:bodyPr/>
        <a:lstStyle/>
        <a:p>
          <a:r>
            <a:rPr lang="en-US" b="1" dirty="0"/>
            <a:t>Skill(s)</a:t>
          </a:r>
        </a:p>
      </dgm:t>
    </dgm:pt>
    <dgm:pt modelId="{C7F5EF3A-340D-41B6-A13E-2F4D1C12D1B4}" type="parTrans" cxnId="{05F685F0-F3EF-45BE-A176-2913C73675A5}">
      <dgm:prSet/>
      <dgm:spPr/>
      <dgm:t>
        <a:bodyPr/>
        <a:lstStyle/>
        <a:p>
          <a:endParaRPr lang="en-US"/>
        </a:p>
      </dgm:t>
    </dgm:pt>
    <dgm:pt modelId="{09858442-2AB6-422A-8BE6-F5BED2AC6F4D}" type="sibTrans" cxnId="{05F685F0-F3EF-45BE-A176-2913C73675A5}">
      <dgm:prSet/>
      <dgm:spPr/>
      <dgm:t>
        <a:bodyPr/>
        <a:lstStyle/>
        <a:p>
          <a:endParaRPr lang="en-US"/>
        </a:p>
      </dgm:t>
    </dgm:pt>
    <dgm:pt modelId="{8A105383-895A-4468-B1E4-498D867A5FB5}">
      <dgm:prSet phldrT="[Text]"/>
      <dgm:spPr>
        <a:solidFill>
          <a:srgbClr val="FB5707"/>
        </a:solidFill>
      </dgm:spPr>
      <dgm:t>
        <a:bodyPr/>
        <a:lstStyle/>
        <a:p>
          <a:r>
            <a:rPr lang="en-US" b="1" dirty="0">
              <a:solidFill>
                <a:schemeClr val="bg1"/>
              </a:solidFill>
            </a:rPr>
            <a:t>Checklist</a:t>
          </a:r>
        </a:p>
      </dgm:t>
    </dgm:pt>
    <dgm:pt modelId="{36541605-D2F3-481B-8F4F-4EE84C6B03E6}" type="parTrans" cxnId="{670CF877-D56A-4FB2-9D5D-FDA1F0A40FE6}">
      <dgm:prSet/>
      <dgm:spPr/>
      <dgm:t>
        <a:bodyPr/>
        <a:lstStyle/>
        <a:p>
          <a:endParaRPr lang="en-US"/>
        </a:p>
      </dgm:t>
    </dgm:pt>
    <dgm:pt modelId="{984C199F-6F6D-4E0D-AFA2-D2C82E2BF402}" type="sibTrans" cxnId="{670CF877-D56A-4FB2-9D5D-FDA1F0A40FE6}">
      <dgm:prSet/>
      <dgm:spPr/>
      <dgm:t>
        <a:bodyPr/>
        <a:lstStyle/>
        <a:p>
          <a:endParaRPr lang="en-US"/>
        </a:p>
      </dgm:t>
    </dgm:pt>
    <dgm:pt modelId="{47AFD4BF-36B7-4E85-8425-55BE9C8EF5BA}">
      <dgm:prSet phldrT="[Text]"/>
      <dgm:spPr>
        <a:solidFill>
          <a:srgbClr val="FB5707"/>
        </a:solidFill>
      </dgm:spPr>
      <dgm:t>
        <a:bodyPr/>
        <a:lstStyle/>
        <a:p>
          <a:pPr algn="ctr"/>
          <a:r>
            <a:rPr lang="en-US" b="1" dirty="0">
              <a:solidFill>
                <a:schemeClr val="tx1"/>
              </a:solidFill>
            </a:rPr>
            <a:t>Analytic Rubric</a:t>
          </a:r>
        </a:p>
      </dgm:t>
    </dgm:pt>
    <dgm:pt modelId="{7428AA7A-451A-4688-97F2-E128D541D887}" type="parTrans" cxnId="{641ADB62-06D7-4662-B5E7-D954B246F88E}">
      <dgm:prSet/>
      <dgm:spPr/>
      <dgm:t>
        <a:bodyPr/>
        <a:lstStyle/>
        <a:p>
          <a:endParaRPr lang="en-US"/>
        </a:p>
      </dgm:t>
    </dgm:pt>
    <dgm:pt modelId="{50155456-B5C9-43C7-ABD1-D3793F06E9C5}" type="sibTrans" cxnId="{641ADB62-06D7-4662-B5E7-D954B246F88E}">
      <dgm:prSet/>
      <dgm:spPr/>
      <dgm:t>
        <a:bodyPr/>
        <a:lstStyle/>
        <a:p>
          <a:endParaRPr lang="en-US"/>
        </a:p>
      </dgm:t>
    </dgm:pt>
    <dgm:pt modelId="{5AEFE7B7-F613-4077-B3F5-B060DF486C4B}">
      <dgm:prSet phldrT="[Text]"/>
      <dgm:spPr>
        <a:solidFill>
          <a:srgbClr val="FB5707"/>
        </a:solidFill>
      </dgm:spPr>
      <dgm:t>
        <a:bodyPr/>
        <a:lstStyle/>
        <a:p>
          <a:r>
            <a:rPr lang="en-US" b="1" dirty="0"/>
            <a:t>Knowledge</a:t>
          </a:r>
        </a:p>
      </dgm:t>
    </dgm:pt>
    <dgm:pt modelId="{9D8AC1FB-12D1-4EE0-B96A-3EDCDC76EF01}" type="parTrans" cxnId="{43400AE1-F3F7-4EC5-BCB5-77535EF278B1}">
      <dgm:prSet/>
      <dgm:spPr/>
      <dgm:t>
        <a:bodyPr/>
        <a:lstStyle/>
        <a:p>
          <a:endParaRPr lang="en-US"/>
        </a:p>
      </dgm:t>
    </dgm:pt>
    <dgm:pt modelId="{70DDDD33-BB07-4A6E-A1FA-FCE1333F95FD}" type="sibTrans" cxnId="{43400AE1-F3F7-4EC5-BCB5-77535EF278B1}">
      <dgm:prSet/>
      <dgm:spPr/>
      <dgm:t>
        <a:bodyPr/>
        <a:lstStyle/>
        <a:p>
          <a:endParaRPr lang="en-US"/>
        </a:p>
      </dgm:t>
    </dgm:pt>
    <dgm:pt modelId="{F15152E1-668A-415C-A661-B1E4E0321785}">
      <dgm:prSet phldrT="[Text]"/>
      <dgm:spPr>
        <a:solidFill>
          <a:srgbClr val="FB5707"/>
        </a:solidFill>
      </dgm:spPr>
      <dgm:t>
        <a:bodyPr/>
        <a:lstStyle/>
        <a:p>
          <a:r>
            <a:rPr lang="en-US" b="1" dirty="0"/>
            <a:t>Objective Test</a:t>
          </a:r>
        </a:p>
      </dgm:t>
    </dgm:pt>
    <dgm:pt modelId="{C5E45E03-8DAD-411F-8A9E-F6DCE7995D73}" type="parTrans" cxnId="{5D215FA7-3F0A-48FA-8FD8-2EA296707F86}">
      <dgm:prSet/>
      <dgm:spPr/>
      <dgm:t>
        <a:bodyPr/>
        <a:lstStyle/>
        <a:p>
          <a:endParaRPr lang="en-US"/>
        </a:p>
      </dgm:t>
    </dgm:pt>
    <dgm:pt modelId="{0D38BFCB-7E04-4344-B0C4-664FC3017A12}" type="sibTrans" cxnId="{5D215FA7-3F0A-48FA-8FD8-2EA296707F86}">
      <dgm:prSet/>
      <dgm:spPr/>
      <dgm:t>
        <a:bodyPr/>
        <a:lstStyle/>
        <a:p>
          <a:endParaRPr lang="en-US"/>
        </a:p>
      </dgm:t>
    </dgm:pt>
    <dgm:pt modelId="{99EEE3B8-98CF-4806-8FF7-0B810BE3F9F1}">
      <dgm:prSet/>
      <dgm:spPr>
        <a:solidFill>
          <a:srgbClr val="FB5707"/>
        </a:solidFill>
      </dgm:spPr>
      <dgm:t>
        <a:bodyPr/>
        <a:lstStyle/>
        <a:p>
          <a:r>
            <a:rPr lang="en-US" b="1" dirty="0"/>
            <a:t>Holistic Rubric</a:t>
          </a:r>
        </a:p>
      </dgm:t>
    </dgm:pt>
    <dgm:pt modelId="{CE652B8C-CA2B-48EE-A150-3A6B7F7CD759}" type="parTrans" cxnId="{25E754E6-FB06-4DFD-B5EE-8F87DA343AF8}">
      <dgm:prSet/>
      <dgm:spPr/>
      <dgm:t>
        <a:bodyPr/>
        <a:lstStyle/>
        <a:p>
          <a:endParaRPr lang="en-US"/>
        </a:p>
      </dgm:t>
    </dgm:pt>
    <dgm:pt modelId="{E8F9CA24-1ED6-4DCD-BA85-199EFD09E492}" type="sibTrans" cxnId="{25E754E6-FB06-4DFD-B5EE-8F87DA343AF8}">
      <dgm:prSet/>
      <dgm:spPr/>
      <dgm:t>
        <a:bodyPr/>
        <a:lstStyle/>
        <a:p>
          <a:endParaRPr lang="en-US"/>
        </a:p>
      </dgm:t>
    </dgm:pt>
    <dgm:pt modelId="{FD38EBFC-1B64-410A-AC96-3596B50A8491}">
      <dgm:prSet/>
      <dgm:spPr>
        <a:solidFill>
          <a:srgbClr val="FB5707"/>
        </a:solidFill>
      </dgm:spPr>
      <dgm:t>
        <a:bodyPr/>
        <a:lstStyle/>
        <a:p>
          <a:r>
            <a:rPr lang="en-US" b="1" dirty="0"/>
            <a:t>Dispositions</a:t>
          </a:r>
        </a:p>
      </dgm:t>
    </dgm:pt>
    <dgm:pt modelId="{88C41B3B-5BE8-446C-A0E6-BB13E88B3226}" type="parTrans" cxnId="{119FDFC0-DB51-4AE8-9CFE-2DBA0AC29235}">
      <dgm:prSet/>
      <dgm:spPr/>
      <dgm:t>
        <a:bodyPr/>
        <a:lstStyle/>
        <a:p>
          <a:endParaRPr lang="en-US"/>
        </a:p>
      </dgm:t>
    </dgm:pt>
    <dgm:pt modelId="{4DB0B6C4-D6DB-4B3A-9E77-4F07C64474B9}" type="sibTrans" cxnId="{119FDFC0-DB51-4AE8-9CFE-2DBA0AC29235}">
      <dgm:prSet/>
      <dgm:spPr/>
      <dgm:t>
        <a:bodyPr/>
        <a:lstStyle/>
        <a:p>
          <a:endParaRPr lang="en-US"/>
        </a:p>
      </dgm:t>
    </dgm:pt>
    <dgm:pt modelId="{076F68E1-AF72-4DC7-93F8-14BA02496E0D}">
      <dgm:prSet/>
      <dgm:spPr>
        <a:solidFill>
          <a:srgbClr val="FB5707"/>
        </a:solidFill>
      </dgm:spPr>
      <dgm:t>
        <a:bodyPr/>
        <a:lstStyle/>
        <a:p>
          <a:r>
            <a:rPr lang="en-US" b="1" dirty="0"/>
            <a:t>Various</a:t>
          </a:r>
        </a:p>
      </dgm:t>
    </dgm:pt>
    <dgm:pt modelId="{A1CFE979-F1B8-47DD-A336-B9B7DEA956A0}" type="parTrans" cxnId="{45BFC0E6-77A4-4027-AA84-F6F0F71695F2}">
      <dgm:prSet/>
      <dgm:spPr/>
      <dgm:t>
        <a:bodyPr/>
        <a:lstStyle/>
        <a:p>
          <a:endParaRPr lang="en-US"/>
        </a:p>
      </dgm:t>
    </dgm:pt>
    <dgm:pt modelId="{DE9D6B6F-B86E-4067-9346-AEBB59677F30}" type="sibTrans" cxnId="{45BFC0E6-77A4-4027-AA84-F6F0F71695F2}">
      <dgm:prSet/>
      <dgm:spPr/>
      <dgm:t>
        <a:bodyPr/>
        <a:lstStyle/>
        <a:p>
          <a:endParaRPr lang="en-US"/>
        </a:p>
      </dgm:t>
    </dgm:pt>
    <dgm:pt modelId="{3F9AAF3E-F0A4-435B-BE37-F9507EC44B6C}">
      <dgm:prSet/>
      <dgm:spPr>
        <a:solidFill>
          <a:srgbClr val="FB5707"/>
        </a:solidFill>
      </dgm:spPr>
      <dgm:t>
        <a:bodyPr/>
        <a:lstStyle/>
        <a:p>
          <a:r>
            <a:rPr lang="en-US" b="1" dirty="0"/>
            <a:t>Perceptions</a:t>
          </a:r>
        </a:p>
      </dgm:t>
    </dgm:pt>
    <dgm:pt modelId="{1D3FC4B7-996F-4960-BE2E-419F4C6CD150}" type="parTrans" cxnId="{BDF243A6-EA0C-4349-872C-5990EBBC629C}">
      <dgm:prSet/>
      <dgm:spPr/>
      <dgm:t>
        <a:bodyPr/>
        <a:lstStyle/>
        <a:p>
          <a:endParaRPr lang="en-US"/>
        </a:p>
      </dgm:t>
    </dgm:pt>
    <dgm:pt modelId="{FA9875EB-B147-4D62-BD6A-9343AF7D21E6}" type="sibTrans" cxnId="{BDF243A6-EA0C-4349-872C-5990EBBC629C}">
      <dgm:prSet/>
      <dgm:spPr/>
      <dgm:t>
        <a:bodyPr/>
        <a:lstStyle/>
        <a:p>
          <a:endParaRPr lang="en-US"/>
        </a:p>
      </dgm:t>
    </dgm:pt>
    <dgm:pt modelId="{396EA184-DB90-4E26-A313-4DA082F5EEE7}">
      <dgm:prSet/>
      <dgm:spPr>
        <a:solidFill>
          <a:srgbClr val="FB5707"/>
        </a:solidFill>
      </dgm:spPr>
      <dgm:t>
        <a:bodyPr/>
        <a:lstStyle/>
        <a:p>
          <a:r>
            <a:rPr lang="en-US" b="1" dirty="0"/>
            <a:t>Survey</a:t>
          </a:r>
        </a:p>
      </dgm:t>
    </dgm:pt>
    <dgm:pt modelId="{9CA5C8DB-C395-43F8-B7F2-D92576C8BEC9}" type="parTrans" cxnId="{0D03D183-A0B8-4582-80F4-9116EC5C256A}">
      <dgm:prSet/>
      <dgm:spPr/>
      <dgm:t>
        <a:bodyPr/>
        <a:lstStyle/>
        <a:p>
          <a:endParaRPr lang="en-US"/>
        </a:p>
      </dgm:t>
    </dgm:pt>
    <dgm:pt modelId="{13E3C4E2-FDDF-4227-AC46-23E53DC7B6D8}" type="sibTrans" cxnId="{0D03D183-A0B8-4582-80F4-9116EC5C256A}">
      <dgm:prSet/>
      <dgm:spPr/>
      <dgm:t>
        <a:bodyPr/>
        <a:lstStyle/>
        <a:p>
          <a:endParaRPr lang="en-US"/>
        </a:p>
      </dgm:t>
    </dgm:pt>
    <dgm:pt modelId="{979C34C1-C3B7-4DB3-930F-CB4B168B5DBF}" type="pres">
      <dgm:prSet presAssocID="{72F35346-73CE-44F7-93FF-E82E3A67F6F4}" presName="diagram" presStyleCnt="0">
        <dgm:presLayoutVars>
          <dgm:chPref val="1"/>
          <dgm:dir/>
          <dgm:animOne val="branch"/>
          <dgm:animLvl val="lvl"/>
          <dgm:resizeHandles val="exact"/>
        </dgm:presLayoutVars>
      </dgm:prSet>
      <dgm:spPr/>
      <dgm:t>
        <a:bodyPr/>
        <a:lstStyle/>
        <a:p>
          <a:endParaRPr lang="en-US"/>
        </a:p>
      </dgm:t>
    </dgm:pt>
    <dgm:pt modelId="{11426888-B2AC-4BE1-8EE0-0AA42933D328}" type="pres">
      <dgm:prSet presAssocID="{A76AA482-6190-4BF0-ACAD-0C9E7808D223}" presName="root1" presStyleCnt="0"/>
      <dgm:spPr/>
    </dgm:pt>
    <dgm:pt modelId="{0A18A948-84E4-453B-B5AE-A476F975D7E1}" type="pres">
      <dgm:prSet presAssocID="{A76AA482-6190-4BF0-ACAD-0C9E7808D223}" presName="LevelOneTextNode" presStyleLbl="node0" presStyleIdx="0" presStyleCnt="1">
        <dgm:presLayoutVars>
          <dgm:chPref val="3"/>
        </dgm:presLayoutVars>
      </dgm:prSet>
      <dgm:spPr/>
      <dgm:t>
        <a:bodyPr/>
        <a:lstStyle/>
        <a:p>
          <a:endParaRPr lang="en-US"/>
        </a:p>
      </dgm:t>
    </dgm:pt>
    <dgm:pt modelId="{CFA422F0-6AED-4E27-AADD-DAD9F64B3420}" type="pres">
      <dgm:prSet presAssocID="{A76AA482-6190-4BF0-ACAD-0C9E7808D223}" presName="level2hierChild" presStyleCnt="0"/>
      <dgm:spPr/>
    </dgm:pt>
    <dgm:pt modelId="{8DCCB08B-04A0-436B-BE01-1F49A74E18A5}" type="pres">
      <dgm:prSet presAssocID="{C7F5EF3A-340D-41B6-A13E-2F4D1C12D1B4}" presName="conn2-1" presStyleLbl="parChTrans1D2" presStyleIdx="0" presStyleCnt="4"/>
      <dgm:spPr/>
      <dgm:t>
        <a:bodyPr/>
        <a:lstStyle/>
        <a:p>
          <a:endParaRPr lang="en-US"/>
        </a:p>
      </dgm:t>
    </dgm:pt>
    <dgm:pt modelId="{646B39D8-F075-4A98-AEA8-7D57675AA88E}" type="pres">
      <dgm:prSet presAssocID="{C7F5EF3A-340D-41B6-A13E-2F4D1C12D1B4}" presName="connTx" presStyleLbl="parChTrans1D2" presStyleIdx="0" presStyleCnt="4"/>
      <dgm:spPr/>
      <dgm:t>
        <a:bodyPr/>
        <a:lstStyle/>
        <a:p>
          <a:endParaRPr lang="en-US"/>
        </a:p>
      </dgm:t>
    </dgm:pt>
    <dgm:pt modelId="{1519300F-D66E-46AA-B25C-A9194498E2A8}" type="pres">
      <dgm:prSet presAssocID="{A5D7353B-9333-4644-AFA4-CC55D1C25EEF}" presName="root2" presStyleCnt="0"/>
      <dgm:spPr/>
    </dgm:pt>
    <dgm:pt modelId="{6C0192E4-CD28-4FA7-9ECC-AC31D35F1DDA}" type="pres">
      <dgm:prSet presAssocID="{A5D7353B-9333-4644-AFA4-CC55D1C25EEF}" presName="LevelTwoTextNode" presStyleLbl="node2" presStyleIdx="0" presStyleCnt="4">
        <dgm:presLayoutVars>
          <dgm:chPref val="3"/>
        </dgm:presLayoutVars>
      </dgm:prSet>
      <dgm:spPr/>
      <dgm:t>
        <a:bodyPr/>
        <a:lstStyle/>
        <a:p>
          <a:endParaRPr lang="en-US"/>
        </a:p>
      </dgm:t>
    </dgm:pt>
    <dgm:pt modelId="{3552F2DC-0517-4D1E-A503-B448AC1C577A}" type="pres">
      <dgm:prSet presAssocID="{A5D7353B-9333-4644-AFA4-CC55D1C25EEF}" presName="level3hierChild" presStyleCnt="0"/>
      <dgm:spPr/>
    </dgm:pt>
    <dgm:pt modelId="{C1373511-4C38-4032-A885-EA03774F4920}" type="pres">
      <dgm:prSet presAssocID="{36541605-D2F3-481B-8F4F-4EE84C6B03E6}" presName="conn2-1" presStyleLbl="parChTrans1D3" presStyleIdx="0" presStyleCnt="6"/>
      <dgm:spPr/>
      <dgm:t>
        <a:bodyPr/>
        <a:lstStyle/>
        <a:p>
          <a:endParaRPr lang="en-US"/>
        </a:p>
      </dgm:t>
    </dgm:pt>
    <dgm:pt modelId="{A94C6087-A114-4639-B557-A1159B96A5E8}" type="pres">
      <dgm:prSet presAssocID="{36541605-D2F3-481B-8F4F-4EE84C6B03E6}" presName="connTx" presStyleLbl="parChTrans1D3" presStyleIdx="0" presStyleCnt="6"/>
      <dgm:spPr/>
      <dgm:t>
        <a:bodyPr/>
        <a:lstStyle/>
        <a:p>
          <a:endParaRPr lang="en-US"/>
        </a:p>
      </dgm:t>
    </dgm:pt>
    <dgm:pt modelId="{A46A960C-AFA7-47E7-84A5-C3FAB1369BEA}" type="pres">
      <dgm:prSet presAssocID="{8A105383-895A-4468-B1E4-498D867A5FB5}" presName="root2" presStyleCnt="0"/>
      <dgm:spPr/>
    </dgm:pt>
    <dgm:pt modelId="{A7980C0D-C74D-4B0A-91FF-E8DDAAE05C23}" type="pres">
      <dgm:prSet presAssocID="{8A105383-895A-4468-B1E4-498D867A5FB5}" presName="LevelTwoTextNode" presStyleLbl="node3" presStyleIdx="0" presStyleCnt="6">
        <dgm:presLayoutVars>
          <dgm:chPref val="3"/>
        </dgm:presLayoutVars>
      </dgm:prSet>
      <dgm:spPr/>
      <dgm:t>
        <a:bodyPr/>
        <a:lstStyle/>
        <a:p>
          <a:endParaRPr lang="en-US"/>
        </a:p>
      </dgm:t>
    </dgm:pt>
    <dgm:pt modelId="{56375632-60FE-4B91-AD4F-456534874916}" type="pres">
      <dgm:prSet presAssocID="{8A105383-895A-4468-B1E4-498D867A5FB5}" presName="level3hierChild" presStyleCnt="0"/>
      <dgm:spPr/>
    </dgm:pt>
    <dgm:pt modelId="{93FC7CB8-7727-4551-9582-2B4AB39C2529}" type="pres">
      <dgm:prSet presAssocID="{CE652B8C-CA2B-48EE-A150-3A6B7F7CD759}" presName="conn2-1" presStyleLbl="parChTrans1D3" presStyleIdx="1" presStyleCnt="6"/>
      <dgm:spPr/>
      <dgm:t>
        <a:bodyPr/>
        <a:lstStyle/>
        <a:p>
          <a:endParaRPr lang="en-US"/>
        </a:p>
      </dgm:t>
    </dgm:pt>
    <dgm:pt modelId="{B68E2280-0DFE-4B2D-B6E5-F71B3A3A3E4B}" type="pres">
      <dgm:prSet presAssocID="{CE652B8C-CA2B-48EE-A150-3A6B7F7CD759}" presName="connTx" presStyleLbl="parChTrans1D3" presStyleIdx="1" presStyleCnt="6"/>
      <dgm:spPr/>
      <dgm:t>
        <a:bodyPr/>
        <a:lstStyle/>
        <a:p>
          <a:endParaRPr lang="en-US"/>
        </a:p>
      </dgm:t>
    </dgm:pt>
    <dgm:pt modelId="{08BFC2F5-618C-4095-909A-422253AFF350}" type="pres">
      <dgm:prSet presAssocID="{99EEE3B8-98CF-4806-8FF7-0B810BE3F9F1}" presName="root2" presStyleCnt="0"/>
      <dgm:spPr/>
    </dgm:pt>
    <dgm:pt modelId="{C3EF15BD-B7E1-4CDD-A388-E9F762E44CA2}" type="pres">
      <dgm:prSet presAssocID="{99EEE3B8-98CF-4806-8FF7-0B810BE3F9F1}" presName="LevelTwoTextNode" presStyleLbl="node3" presStyleIdx="1" presStyleCnt="6">
        <dgm:presLayoutVars>
          <dgm:chPref val="3"/>
        </dgm:presLayoutVars>
      </dgm:prSet>
      <dgm:spPr/>
      <dgm:t>
        <a:bodyPr/>
        <a:lstStyle/>
        <a:p>
          <a:endParaRPr lang="en-US"/>
        </a:p>
      </dgm:t>
    </dgm:pt>
    <dgm:pt modelId="{5F1FC924-2DD9-4856-9413-1C12C87A28B0}" type="pres">
      <dgm:prSet presAssocID="{99EEE3B8-98CF-4806-8FF7-0B810BE3F9F1}" presName="level3hierChild" presStyleCnt="0"/>
      <dgm:spPr/>
    </dgm:pt>
    <dgm:pt modelId="{4F80CD27-62C5-4B5A-8BF3-788B63A406D4}" type="pres">
      <dgm:prSet presAssocID="{7428AA7A-451A-4688-97F2-E128D541D887}" presName="conn2-1" presStyleLbl="parChTrans1D3" presStyleIdx="2" presStyleCnt="6"/>
      <dgm:spPr/>
      <dgm:t>
        <a:bodyPr/>
        <a:lstStyle/>
        <a:p>
          <a:endParaRPr lang="en-US"/>
        </a:p>
      </dgm:t>
    </dgm:pt>
    <dgm:pt modelId="{1F50D29B-744E-4D77-96D9-EDE46DA097FB}" type="pres">
      <dgm:prSet presAssocID="{7428AA7A-451A-4688-97F2-E128D541D887}" presName="connTx" presStyleLbl="parChTrans1D3" presStyleIdx="2" presStyleCnt="6"/>
      <dgm:spPr/>
      <dgm:t>
        <a:bodyPr/>
        <a:lstStyle/>
        <a:p>
          <a:endParaRPr lang="en-US"/>
        </a:p>
      </dgm:t>
    </dgm:pt>
    <dgm:pt modelId="{BDFBADB3-1620-467A-A09C-336FA273E7EB}" type="pres">
      <dgm:prSet presAssocID="{47AFD4BF-36B7-4E85-8425-55BE9C8EF5BA}" presName="root2" presStyleCnt="0"/>
      <dgm:spPr/>
    </dgm:pt>
    <dgm:pt modelId="{F00AB5D5-9052-4703-8E34-BE88990160C4}" type="pres">
      <dgm:prSet presAssocID="{47AFD4BF-36B7-4E85-8425-55BE9C8EF5BA}" presName="LevelTwoTextNode" presStyleLbl="node3" presStyleIdx="2" presStyleCnt="6">
        <dgm:presLayoutVars>
          <dgm:chPref val="3"/>
        </dgm:presLayoutVars>
      </dgm:prSet>
      <dgm:spPr/>
      <dgm:t>
        <a:bodyPr/>
        <a:lstStyle/>
        <a:p>
          <a:endParaRPr lang="en-US"/>
        </a:p>
      </dgm:t>
    </dgm:pt>
    <dgm:pt modelId="{210C3C3C-9268-4197-BD87-22AA69EE987E}" type="pres">
      <dgm:prSet presAssocID="{47AFD4BF-36B7-4E85-8425-55BE9C8EF5BA}" presName="level3hierChild" presStyleCnt="0"/>
      <dgm:spPr/>
    </dgm:pt>
    <dgm:pt modelId="{C9A280BB-8C1C-495A-ADEE-718B2661F755}" type="pres">
      <dgm:prSet presAssocID="{9D8AC1FB-12D1-4EE0-B96A-3EDCDC76EF01}" presName="conn2-1" presStyleLbl="parChTrans1D2" presStyleIdx="1" presStyleCnt="4"/>
      <dgm:spPr/>
      <dgm:t>
        <a:bodyPr/>
        <a:lstStyle/>
        <a:p>
          <a:endParaRPr lang="en-US"/>
        </a:p>
      </dgm:t>
    </dgm:pt>
    <dgm:pt modelId="{4B886492-465F-4E47-AD32-5C901B8B8B2C}" type="pres">
      <dgm:prSet presAssocID="{9D8AC1FB-12D1-4EE0-B96A-3EDCDC76EF01}" presName="connTx" presStyleLbl="parChTrans1D2" presStyleIdx="1" presStyleCnt="4"/>
      <dgm:spPr/>
      <dgm:t>
        <a:bodyPr/>
        <a:lstStyle/>
        <a:p>
          <a:endParaRPr lang="en-US"/>
        </a:p>
      </dgm:t>
    </dgm:pt>
    <dgm:pt modelId="{4D0E7612-8F88-46DB-AA91-5520420F5DD1}" type="pres">
      <dgm:prSet presAssocID="{5AEFE7B7-F613-4077-B3F5-B060DF486C4B}" presName="root2" presStyleCnt="0"/>
      <dgm:spPr/>
    </dgm:pt>
    <dgm:pt modelId="{DDEE9A9A-78EB-42A2-AD4C-B0DF100352C2}" type="pres">
      <dgm:prSet presAssocID="{5AEFE7B7-F613-4077-B3F5-B060DF486C4B}" presName="LevelTwoTextNode" presStyleLbl="node2" presStyleIdx="1" presStyleCnt="4">
        <dgm:presLayoutVars>
          <dgm:chPref val="3"/>
        </dgm:presLayoutVars>
      </dgm:prSet>
      <dgm:spPr/>
      <dgm:t>
        <a:bodyPr/>
        <a:lstStyle/>
        <a:p>
          <a:endParaRPr lang="en-US"/>
        </a:p>
      </dgm:t>
    </dgm:pt>
    <dgm:pt modelId="{BC67B530-59D9-40DB-9BCC-FFA621C80404}" type="pres">
      <dgm:prSet presAssocID="{5AEFE7B7-F613-4077-B3F5-B060DF486C4B}" presName="level3hierChild" presStyleCnt="0"/>
      <dgm:spPr/>
    </dgm:pt>
    <dgm:pt modelId="{7E27017A-F9D0-41C7-ACDF-3192ED6BC2A8}" type="pres">
      <dgm:prSet presAssocID="{C5E45E03-8DAD-411F-8A9E-F6DCE7995D73}" presName="conn2-1" presStyleLbl="parChTrans1D3" presStyleIdx="3" presStyleCnt="6"/>
      <dgm:spPr/>
      <dgm:t>
        <a:bodyPr/>
        <a:lstStyle/>
        <a:p>
          <a:endParaRPr lang="en-US"/>
        </a:p>
      </dgm:t>
    </dgm:pt>
    <dgm:pt modelId="{CB46902C-E7CE-44C0-A461-BA4C08B98350}" type="pres">
      <dgm:prSet presAssocID="{C5E45E03-8DAD-411F-8A9E-F6DCE7995D73}" presName="connTx" presStyleLbl="parChTrans1D3" presStyleIdx="3" presStyleCnt="6"/>
      <dgm:spPr/>
      <dgm:t>
        <a:bodyPr/>
        <a:lstStyle/>
        <a:p>
          <a:endParaRPr lang="en-US"/>
        </a:p>
      </dgm:t>
    </dgm:pt>
    <dgm:pt modelId="{A12903F7-80E7-4094-9B31-22BE43F455A9}" type="pres">
      <dgm:prSet presAssocID="{F15152E1-668A-415C-A661-B1E4E0321785}" presName="root2" presStyleCnt="0"/>
      <dgm:spPr/>
    </dgm:pt>
    <dgm:pt modelId="{D85C721F-DD1E-410C-96FF-77173442C68F}" type="pres">
      <dgm:prSet presAssocID="{F15152E1-668A-415C-A661-B1E4E0321785}" presName="LevelTwoTextNode" presStyleLbl="node3" presStyleIdx="3" presStyleCnt="6" custLinFactNeighborX="1097">
        <dgm:presLayoutVars>
          <dgm:chPref val="3"/>
        </dgm:presLayoutVars>
      </dgm:prSet>
      <dgm:spPr/>
      <dgm:t>
        <a:bodyPr/>
        <a:lstStyle/>
        <a:p>
          <a:endParaRPr lang="en-US"/>
        </a:p>
      </dgm:t>
    </dgm:pt>
    <dgm:pt modelId="{EB97B789-D68C-47B8-B4F1-BBBDC9D04CF9}" type="pres">
      <dgm:prSet presAssocID="{F15152E1-668A-415C-A661-B1E4E0321785}" presName="level3hierChild" presStyleCnt="0"/>
      <dgm:spPr/>
    </dgm:pt>
    <dgm:pt modelId="{C2283A1E-9D26-4017-BE3C-ABB41DB880EB}" type="pres">
      <dgm:prSet presAssocID="{88C41B3B-5BE8-446C-A0E6-BB13E88B3226}" presName="conn2-1" presStyleLbl="parChTrans1D2" presStyleIdx="2" presStyleCnt="4"/>
      <dgm:spPr/>
      <dgm:t>
        <a:bodyPr/>
        <a:lstStyle/>
        <a:p>
          <a:endParaRPr lang="en-US"/>
        </a:p>
      </dgm:t>
    </dgm:pt>
    <dgm:pt modelId="{857EE52A-F84E-4053-9ACD-0ACA040632AB}" type="pres">
      <dgm:prSet presAssocID="{88C41B3B-5BE8-446C-A0E6-BB13E88B3226}" presName="connTx" presStyleLbl="parChTrans1D2" presStyleIdx="2" presStyleCnt="4"/>
      <dgm:spPr/>
      <dgm:t>
        <a:bodyPr/>
        <a:lstStyle/>
        <a:p>
          <a:endParaRPr lang="en-US"/>
        </a:p>
      </dgm:t>
    </dgm:pt>
    <dgm:pt modelId="{76B1CBD5-2E59-42D0-8D4D-08FB596201D5}" type="pres">
      <dgm:prSet presAssocID="{FD38EBFC-1B64-410A-AC96-3596B50A8491}" presName="root2" presStyleCnt="0"/>
      <dgm:spPr/>
    </dgm:pt>
    <dgm:pt modelId="{BE2B2EFD-ABD1-4370-8B2B-1CA4AA7E3F45}" type="pres">
      <dgm:prSet presAssocID="{FD38EBFC-1B64-410A-AC96-3596B50A8491}" presName="LevelTwoTextNode" presStyleLbl="node2" presStyleIdx="2" presStyleCnt="4">
        <dgm:presLayoutVars>
          <dgm:chPref val="3"/>
        </dgm:presLayoutVars>
      </dgm:prSet>
      <dgm:spPr/>
      <dgm:t>
        <a:bodyPr/>
        <a:lstStyle/>
        <a:p>
          <a:endParaRPr lang="en-US"/>
        </a:p>
      </dgm:t>
    </dgm:pt>
    <dgm:pt modelId="{8685D77D-DF18-4E9C-989D-211FDE18B486}" type="pres">
      <dgm:prSet presAssocID="{FD38EBFC-1B64-410A-AC96-3596B50A8491}" presName="level3hierChild" presStyleCnt="0"/>
      <dgm:spPr/>
    </dgm:pt>
    <dgm:pt modelId="{EADB30D1-8D05-49CB-9DDD-4DB532A12852}" type="pres">
      <dgm:prSet presAssocID="{A1CFE979-F1B8-47DD-A336-B9B7DEA956A0}" presName="conn2-1" presStyleLbl="parChTrans1D3" presStyleIdx="4" presStyleCnt="6"/>
      <dgm:spPr/>
      <dgm:t>
        <a:bodyPr/>
        <a:lstStyle/>
        <a:p>
          <a:endParaRPr lang="en-US"/>
        </a:p>
      </dgm:t>
    </dgm:pt>
    <dgm:pt modelId="{E5F1F91F-3923-4911-8117-0A08F757E08F}" type="pres">
      <dgm:prSet presAssocID="{A1CFE979-F1B8-47DD-A336-B9B7DEA956A0}" presName="connTx" presStyleLbl="parChTrans1D3" presStyleIdx="4" presStyleCnt="6"/>
      <dgm:spPr/>
      <dgm:t>
        <a:bodyPr/>
        <a:lstStyle/>
        <a:p>
          <a:endParaRPr lang="en-US"/>
        </a:p>
      </dgm:t>
    </dgm:pt>
    <dgm:pt modelId="{92073F1C-F7A5-4C1A-A86D-5CA28C7EE645}" type="pres">
      <dgm:prSet presAssocID="{076F68E1-AF72-4DC7-93F8-14BA02496E0D}" presName="root2" presStyleCnt="0"/>
      <dgm:spPr/>
    </dgm:pt>
    <dgm:pt modelId="{1D36C700-E01F-4673-8EEB-38F4404DF71B}" type="pres">
      <dgm:prSet presAssocID="{076F68E1-AF72-4DC7-93F8-14BA02496E0D}" presName="LevelTwoTextNode" presStyleLbl="node3" presStyleIdx="4" presStyleCnt="6">
        <dgm:presLayoutVars>
          <dgm:chPref val="3"/>
        </dgm:presLayoutVars>
      </dgm:prSet>
      <dgm:spPr/>
      <dgm:t>
        <a:bodyPr/>
        <a:lstStyle/>
        <a:p>
          <a:endParaRPr lang="en-US"/>
        </a:p>
      </dgm:t>
    </dgm:pt>
    <dgm:pt modelId="{98A02F57-FB37-4016-BBF5-DA5A9034444B}" type="pres">
      <dgm:prSet presAssocID="{076F68E1-AF72-4DC7-93F8-14BA02496E0D}" presName="level3hierChild" presStyleCnt="0"/>
      <dgm:spPr/>
    </dgm:pt>
    <dgm:pt modelId="{F00E1915-4E6E-4669-A0E3-CE7DE9FB2C18}" type="pres">
      <dgm:prSet presAssocID="{1D3FC4B7-996F-4960-BE2E-419F4C6CD150}" presName="conn2-1" presStyleLbl="parChTrans1D2" presStyleIdx="3" presStyleCnt="4"/>
      <dgm:spPr/>
      <dgm:t>
        <a:bodyPr/>
        <a:lstStyle/>
        <a:p>
          <a:endParaRPr lang="en-US"/>
        </a:p>
      </dgm:t>
    </dgm:pt>
    <dgm:pt modelId="{A5E56A88-BE13-4B06-9F71-2DD8BB70F781}" type="pres">
      <dgm:prSet presAssocID="{1D3FC4B7-996F-4960-BE2E-419F4C6CD150}" presName="connTx" presStyleLbl="parChTrans1D2" presStyleIdx="3" presStyleCnt="4"/>
      <dgm:spPr/>
      <dgm:t>
        <a:bodyPr/>
        <a:lstStyle/>
        <a:p>
          <a:endParaRPr lang="en-US"/>
        </a:p>
      </dgm:t>
    </dgm:pt>
    <dgm:pt modelId="{3808E1D6-01E5-40D8-9173-CF91820D5523}" type="pres">
      <dgm:prSet presAssocID="{3F9AAF3E-F0A4-435B-BE37-F9507EC44B6C}" presName="root2" presStyleCnt="0"/>
      <dgm:spPr/>
    </dgm:pt>
    <dgm:pt modelId="{2D0FC22F-0421-4DA2-8034-879A4B790CB0}" type="pres">
      <dgm:prSet presAssocID="{3F9AAF3E-F0A4-435B-BE37-F9507EC44B6C}" presName="LevelTwoTextNode" presStyleLbl="node2" presStyleIdx="3" presStyleCnt="4">
        <dgm:presLayoutVars>
          <dgm:chPref val="3"/>
        </dgm:presLayoutVars>
      </dgm:prSet>
      <dgm:spPr/>
      <dgm:t>
        <a:bodyPr/>
        <a:lstStyle/>
        <a:p>
          <a:endParaRPr lang="en-US"/>
        </a:p>
      </dgm:t>
    </dgm:pt>
    <dgm:pt modelId="{E4BDD117-5011-4157-B198-5BBD0DD99245}" type="pres">
      <dgm:prSet presAssocID="{3F9AAF3E-F0A4-435B-BE37-F9507EC44B6C}" presName="level3hierChild" presStyleCnt="0"/>
      <dgm:spPr/>
    </dgm:pt>
    <dgm:pt modelId="{8C17AC18-833D-4349-9FD3-FA20CA6B05C6}" type="pres">
      <dgm:prSet presAssocID="{9CA5C8DB-C395-43F8-B7F2-D92576C8BEC9}" presName="conn2-1" presStyleLbl="parChTrans1D3" presStyleIdx="5" presStyleCnt="6"/>
      <dgm:spPr/>
      <dgm:t>
        <a:bodyPr/>
        <a:lstStyle/>
        <a:p>
          <a:endParaRPr lang="en-US"/>
        </a:p>
      </dgm:t>
    </dgm:pt>
    <dgm:pt modelId="{00F0D6E1-0D93-4D98-8DBF-4CF51708FD1F}" type="pres">
      <dgm:prSet presAssocID="{9CA5C8DB-C395-43F8-B7F2-D92576C8BEC9}" presName="connTx" presStyleLbl="parChTrans1D3" presStyleIdx="5" presStyleCnt="6"/>
      <dgm:spPr/>
      <dgm:t>
        <a:bodyPr/>
        <a:lstStyle/>
        <a:p>
          <a:endParaRPr lang="en-US"/>
        </a:p>
      </dgm:t>
    </dgm:pt>
    <dgm:pt modelId="{1A70B1CF-2914-44DF-B975-A0B7DCE6DB40}" type="pres">
      <dgm:prSet presAssocID="{396EA184-DB90-4E26-A313-4DA082F5EEE7}" presName="root2" presStyleCnt="0"/>
      <dgm:spPr/>
    </dgm:pt>
    <dgm:pt modelId="{6A63C912-F95A-4980-A24E-4801BCE4DF56}" type="pres">
      <dgm:prSet presAssocID="{396EA184-DB90-4E26-A313-4DA082F5EEE7}" presName="LevelTwoTextNode" presStyleLbl="node3" presStyleIdx="5" presStyleCnt="6">
        <dgm:presLayoutVars>
          <dgm:chPref val="3"/>
        </dgm:presLayoutVars>
      </dgm:prSet>
      <dgm:spPr/>
      <dgm:t>
        <a:bodyPr/>
        <a:lstStyle/>
        <a:p>
          <a:endParaRPr lang="en-US"/>
        </a:p>
      </dgm:t>
    </dgm:pt>
    <dgm:pt modelId="{738D9389-FDC2-48B0-A52E-A0CAA9196B3F}" type="pres">
      <dgm:prSet presAssocID="{396EA184-DB90-4E26-A313-4DA082F5EEE7}" presName="level3hierChild" presStyleCnt="0"/>
      <dgm:spPr/>
    </dgm:pt>
  </dgm:ptLst>
  <dgm:cxnLst>
    <dgm:cxn modelId="{11622AF0-C6D1-4DEC-A23A-8760FFA05F84}" type="presOf" srcId="{9D8AC1FB-12D1-4EE0-B96A-3EDCDC76EF01}" destId="{4B886492-465F-4E47-AD32-5C901B8B8B2C}" srcOrd="1" destOrd="0" presId="urn:microsoft.com/office/officeart/2005/8/layout/hierarchy2"/>
    <dgm:cxn modelId="{05F685F0-F3EF-45BE-A176-2913C73675A5}" srcId="{A76AA482-6190-4BF0-ACAD-0C9E7808D223}" destId="{A5D7353B-9333-4644-AFA4-CC55D1C25EEF}" srcOrd="0" destOrd="0" parTransId="{C7F5EF3A-340D-41B6-A13E-2F4D1C12D1B4}" sibTransId="{09858442-2AB6-422A-8BE6-F5BED2AC6F4D}"/>
    <dgm:cxn modelId="{BA3C228F-21D9-4624-AABF-BD8609A36F85}" type="presOf" srcId="{1D3FC4B7-996F-4960-BE2E-419F4C6CD150}" destId="{A5E56A88-BE13-4B06-9F71-2DD8BB70F781}" srcOrd="1" destOrd="0" presId="urn:microsoft.com/office/officeart/2005/8/layout/hierarchy2"/>
    <dgm:cxn modelId="{951A57A2-3FD5-494E-AE07-1D2F2EB69DC2}" type="presOf" srcId="{7428AA7A-451A-4688-97F2-E128D541D887}" destId="{1F50D29B-744E-4D77-96D9-EDE46DA097FB}" srcOrd="1" destOrd="0" presId="urn:microsoft.com/office/officeart/2005/8/layout/hierarchy2"/>
    <dgm:cxn modelId="{072EE51F-FD52-45D5-B7FA-CDFA1F08458C}" type="presOf" srcId="{C7F5EF3A-340D-41B6-A13E-2F4D1C12D1B4}" destId="{8DCCB08B-04A0-436B-BE01-1F49A74E18A5}" srcOrd="0" destOrd="0" presId="urn:microsoft.com/office/officeart/2005/8/layout/hierarchy2"/>
    <dgm:cxn modelId="{2FD87AF5-4632-42F7-8BAB-6517AA28AA2D}" type="presOf" srcId="{C5E45E03-8DAD-411F-8A9E-F6DCE7995D73}" destId="{7E27017A-F9D0-41C7-ACDF-3192ED6BC2A8}" srcOrd="0" destOrd="0" presId="urn:microsoft.com/office/officeart/2005/8/layout/hierarchy2"/>
    <dgm:cxn modelId="{71D95DB5-D2DB-40D2-8A6E-07FCA6EF6B04}" type="presOf" srcId="{88C41B3B-5BE8-446C-A0E6-BB13E88B3226}" destId="{857EE52A-F84E-4053-9ACD-0ACA040632AB}" srcOrd="1" destOrd="0" presId="urn:microsoft.com/office/officeart/2005/8/layout/hierarchy2"/>
    <dgm:cxn modelId="{0BB10C6A-C186-40E3-B5FF-14A09C8CBD32}" type="presOf" srcId="{99EEE3B8-98CF-4806-8FF7-0B810BE3F9F1}" destId="{C3EF15BD-B7E1-4CDD-A388-E9F762E44CA2}" srcOrd="0" destOrd="0" presId="urn:microsoft.com/office/officeart/2005/8/layout/hierarchy2"/>
    <dgm:cxn modelId="{A5BB0532-DAE0-4FBF-A838-76D31F44D27B}" type="presOf" srcId="{36541605-D2F3-481B-8F4F-4EE84C6B03E6}" destId="{C1373511-4C38-4032-A885-EA03774F4920}" srcOrd="0" destOrd="0" presId="urn:microsoft.com/office/officeart/2005/8/layout/hierarchy2"/>
    <dgm:cxn modelId="{25E754E6-FB06-4DFD-B5EE-8F87DA343AF8}" srcId="{A5D7353B-9333-4644-AFA4-CC55D1C25EEF}" destId="{99EEE3B8-98CF-4806-8FF7-0B810BE3F9F1}" srcOrd="1" destOrd="0" parTransId="{CE652B8C-CA2B-48EE-A150-3A6B7F7CD759}" sibTransId="{E8F9CA24-1ED6-4DCD-BA85-199EFD09E492}"/>
    <dgm:cxn modelId="{0D03D183-A0B8-4582-80F4-9116EC5C256A}" srcId="{3F9AAF3E-F0A4-435B-BE37-F9507EC44B6C}" destId="{396EA184-DB90-4E26-A313-4DA082F5EEE7}" srcOrd="0" destOrd="0" parTransId="{9CA5C8DB-C395-43F8-B7F2-D92576C8BEC9}" sibTransId="{13E3C4E2-FDDF-4227-AC46-23E53DC7B6D8}"/>
    <dgm:cxn modelId="{A7902D99-B1C0-42DA-AA76-8B11FB770D72}" type="presOf" srcId="{076F68E1-AF72-4DC7-93F8-14BA02496E0D}" destId="{1D36C700-E01F-4673-8EEB-38F4404DF71B}" srcOrd="0" destOrd="0" presId="urn:microsoft.com/office/officeart/2005/8/layout/hierarchy2"/>
    <dgm:cxn modelId="{670CF877-D56A-4FB2-9D5D-FDA1F0A40FE6}" srcId="{A5D7353B-9333-4644-AFA4-CC55D1C25EEF}" destId="{8A105383-895A-4468-B1E4-498D867A5FB5}" srcOrd="0" destOrd="0" parTransId="{36541605-D2F3-481B-8F4F-4EE84C6B03E6}" sibTransId="{984C199F-6F6D-4E0D-AFA2-D2C82E2BF402}"/>
    <dgm:cxn modelId="{553F3CDA-F7C2-4DF6-A2AA-8161D97DB94F}" type="presOf" srcId="{FD38EBFC-1B64-410A-AC96-3596B50A8491}" destId="{BE2B2EFD-ABD1-4370-8B2B-1CA4AA7E3F45}" srcOrd="0" destOrd="0" presId="urn:microsoft.com/office/officeart/2005/8/layout/hierarchy2"/>
    <dgm:cxn modelId="{1FBE2AB7-4024-42E1-82E5-B053A483F3FC}" type="presOf" srcId="{A5D7353B-9333-4644-AFA4-CC55D1C25EEF}" destId="{6C0192E4-CD28-4FA7-9ECC-AC31D35F1DDA}" srcOrd="0" destOrd="0" presId="urn:microsoft.com/office/officeart/2005/8/layout/hierarchy2"/>
    <dgm:cxn modelId="{B1B0BB80-3C4C-45D2-A488-250B886BF214}" type="presOf" srcId="{C5E45E03-8DAD-411F-8A9E-F6DCE7995D73}" destId="{CB46902C-E7CE-44C0-A461-BA4C08B98350}" srcOrd="1" destOrd="0" presId="urn:microsoft.com/office/officeart/2005/8/layout/hierarchy2"/>
    <dgm:cxn modelId="{BF82F933-C079-4279-9ED0-EB5341A8D80A}" type="presOf" srcId="{CE652B8C-CA2B-48EE-A150-3A6B7F7CD759}" destId="{93FC7CB8-7727-4551-9582-2B4AB39C2529}" srcOrd="0" destOrd="0" presId="urn:microsoft.com/office/officeart/2005/8/layout/hierarchy2"/>
    <dgm:cxn modelId="{1001B4F9-6821-4425-9ECC-FA9E2B575F05}" type="presOf" srcId="{A1CFE979-F1B8-47DD-A336-B9B7DEA956A0}" destId="{E5F1F91F-3923-4911-8117-0A08F757E08F}" srcOrd="1" destOrd="0" presId="urn:microsoft.com/office/officeart/2005/8/layout/hierarchy2"/>
    <dgm:cxn modelId="{F16E55E4-1557-417C-8FB3-CD08540B3E53}" type="presOf" srcId="{9D8AC1FB-12D1-4EE0-B96A-3EDCDC76EF01}" destId="{C9A280BB-8C1C-495A-ADEE-718B2661F755}" srcOrd="0" destOrd="0" presId="urn:microsoft.com/office/officeart/2005/8/layout/hierarchy2"/>
    <dgm:cxn modelId="{119FDFC0-DB51-4AE8-9CFE-2DBA0AC29235}" srcId="{A76AA482-6190-4BF0-ACAD-0C9E7808D223}" destId="{FD38EBFC-1B64-410A-AC96-3596B50A8491}" srcOrd="2" destOrd="0" parTransId="{88C41B3B-5BE8-446C-A0E6-BB13E88B3226}" sibTransId="{4DB0B6C4-D6DB-4B3A-9E77-4F07C64474B9}"/>
    <dgm:cxn modelId="{BE06AB92-4453-4E3C-9FD2-2424B25F2377}" type="presOf" srcId="{1D3FC4B7-996F-4960-BE2E-419F4C6CD150}" destId="{F00E1915-4E6E-4669-A0E3-CE7DE9FB2C18}" srcOrd="0" destOrd="0" presId="urn:microsoft.com/office/officeart/2005/8/layout/hierarchy2"/>
    <dgm:cxn modelId="{13B05F97-0BD4-4AE8-B94D-D3D50B5CC3D8}" type="presOf" srcId="{72F35346-73CE-44F7-93FF-E82E3A67F6F4}" destId="{979C34C1-C3B7-4DB3-930F-CB4B168B5DBF}" srcOrd="0" destOrd="0" presId="urn:microsoft.com/office/officeart/2005/8/layout/hierarchy2"/>
    <dgm:cxn modelId="{5A995C45-2C5F-4C52-9DEE-8BC684579167}" type="presOf" srcId="{C7F5EF3A-340D-41B6-A13E-2F4D1C12D1B4}" destId="{646B39D8-F075-4A98-AEA8-7D57675AA88E}" srcOrd="1" destOrd="0" presId="urn:microsoft.com/office/officeart/2005/8/layout/hierarchy2"/>
    <dgm:cxn modelId="{47B20E9D-ED56-4C74-9CC1-577F06C01182}" type="presOf" srcId="{7428AA7A-451A-4688-97F2-E128D541D887}" destId="{4F80CD27-62C5-4B5A-8BF3-788B63A406D4}" srcOrd="0" destOrd="0" presId="urn:microsoft.com/office/officeart/2005/8/layout/hierarchy2"/>
    <dgm:cxn modelId="{3E5B0E51-B6B3-4547-BA06-2243B4D9A84B}" type="presOf" srcId="{9CA5C8DB-C395-43F8-B7F2-D92576C8BEC9}" destId="{8C17AC18-833D-4349-9FD3-FA20CA6B05C6}" srcOrd="0" destOrd="0" presId="urn:microsoft.com/office/officeart/2005/8/layout/hierarchy2"/>
    <dgm:cxn modelId="{CF65D079-8AE4-4040-8EA6-1FB5469FCC5B}" type="presOf" srcId="{A1CFE979-F1B8-47DD-A336-B9B7DEA956A0}" destId="{EADB30D1-8D05-49CB-9DDD-4DB532A12852}" srcOrd="0" destOrd="0" presId="urn:microsoft.com/office/officeart/2005/8/layout/hierarchy2"/>
    <dgm:cxn modelId="{43400AE1-F3F7-4EC5-BCB5-77535EF278B1}" srcId="{A76AA482-6190-4BF0-ACAD-0C9E7808D223}" destId="{5AEFE7B7-F613-4077-B3F5-B060DF486C4B}" srcOrd="1" destOrd="0" parTransId="{9D8AC1FB-12D1-4EE0-B96A-3EDCDC76EF01}" sibTransId="{70DDDD33-BB07-4A6E-A1FA-FCE1333F95FD}"/>
    <dgm:cxn modelId="{641ADB62-06D7-4662-B5E7-D954B246F88E}" srcId="{A5D7353B-9333-4644-AFA4-CC55D1C25EEF}" destId="{47AFD4BF-36B7-4E85-8425-55BE9C8EF5BA}" srcOrd="2" destOrd="0" parTransId="{7428AA7A-451A-4688-97F2-E128D541D887}" sibTransId="{50155456-B5C9-43C7-ABD1-D3793F06E9C5}"/>
    <dgm:cxn modelId="{BDF243A6-EA0C-4349-872C-5990EBBC629C}" srcId="{A76AA482-6190-4BF0-ACAD-0C9E7808D223}" destId="{3F9AAF3E-F0A4-435B-BE37-F9507EC44B6C}" srcOrd="3" destOrd="0" parTransId="{1D3FC4B7-996F-4960-BE2E-419F4C6CD150}" sibTransId="{FA9875EB-B147-4D62-BD6A-9343AF7D21E6}"/>
    <dgm:cxn modelId="{3BE76927-2BEB-4318-8152-70E1E71CCC65}" type="presOf" srcId="{47AFD4BF-36B7-4E85-8425-55BE9C8EF5BA}" destId="{F00AB5D5-9052-4703-8E34-BE88990160C4}" srcOrd="0" destOrd="0" presId="urn:microsoft.com/office/officeart/2005/8/layout/hierarchy2"/>
    <dgm:cxn modelId="{60FD2353-A0D8-4DE7-9C44-C856824B2138}" type="presOf" srcId="{396EA184-DB90-4E26-A313-4DA082F5EEE7}" destId="{6A63C912-F95A-4980-A24E-4801BCE4DF56}" srcOrd="0" destOrd="0" presId="urn:microsoft.com/office/officeart/2005/8/layout/hierarchy2"/>
    <dgm:cxn modelId="{A417447D-7989-4269-8C75-2B554A6C2F75}" type="presOf" srcId="{9CA5C8DB-C395-43F8-B7F2-D92576C8BEC9}" destId="{00F0D6E1-0D93-4D98-8DBF-4CF51708FD1F}" srcOrd="1" destOrd="0" presId="urn:microsoft.com/office/officeart/2005/8/layout/hierarchy2"/>
    <dgm:cxn modelId="{45BFC0E6-77A4-4027-AA84-F6F0F71695F2}" srcId="{FD38EBFC-1B64-410A-AC96-3596B50A8491}" destId="{076F68E1-AF72-4DC7-93F8-14BA02496E0D}" srcOrd="0" destOrd="0" parTransId="{A1CFE979-F1B8-47DD-A336-B9B7DEA956A0}" sibTransId="{DE9D6B6F-B86E-4067-9346-AEBB59677F30}"/>
    <dgm:cxn modelId="{819E551B-F6C5-4A8C-BE6C-BE9445944B45}" type="presOf" srcId="{88C41B3B-5BE8-446C-A0E6-BB13E88B3226}" destId="{C2283A1E-9D26-4017-BE3C-ABB41DB880EB}" srcOrd="0" destOrd="0" presId="urn:microsoft.com/office/officeart/2005/8/layout/hierarchy2"/>
    <dgm:cxn modelId="{BC71F3D3-E78F-4627-9181-EA80567BD9DC}" type="presOf" srcId="{F15152E1-668A-415C-A661-B1E4E0321785}" destId="{D85C721F-DD1E-410C-96FF-77173442C68F}" srcOrd="0" destOrd="0" presId="urn:microsoft.com/office/officeart/2005/8/layout/hierarchy2"/>
    <dgm:cxn modelId="{B7B41D27-8055-4AFF-B1EB-9725657572A2}" type="presOf" srcId="{A76AA482-6190-4BF0-ACAD-0C9E7808D223}" destId="{0A18A948-84E4-453B-B5AE-A476F975D7E1}" srcOrd="0" destOrd="0" presId="urn:microsoft.com/office/officeart/2005/8/layout/hierarchy2"/>
    <dgm:cxn modelId="{5D215FA7-3F0A-48FA-8FD8-2EA296707F86}" srcId="{5AEFE7B7-F613-4077-B3F5-B060DF486C4B}" destId="{F15152E1-668A-415C-A661-B1E4E0321785}" srcOrd="0" destOrd="0" parTransId="{C5E45E03-8DAD-411F-8A9E-F6DCE7995D73}" sibTransId="{0D38BFCB-7E04-4344-B0C4-664FC3017A12}"/>
    <dgm:cxn modelId="{0CB05985-E3C0-4141-910D-6B23AF399D36}" type="presOf" srcId="{5AEFE7B7-F613-4077-B3F5-B060DF486C4B}" destId="{DDEE9A9A-78EB-42A2-AD4C-B0DF100352C2}" srcOrd="0" destOrd="0" presId="urn:microsoft.com/office/officeart/2005/8/layout/hierarchy2"/>
    <dgm:cxn modelId="{C722B0E7-466C-4B18-894A-2DA6A7516B0D}" srcId="{72F35346-73CE-44F7-93FF-E82E3A67F6F4}" destId="{A76AA482-6190-4BF0-ACAD-0C9E7808D223}" srcOrd="0" destOrd="0" parTransId="{DC09845B-D4A2-464E-9518-185FE8E9EC2D}" sibTransId="{856222D0-E715-457A-9734-3F6591B4AF43}"/>
    <dgm:cxn modelId="{F82937FB-BC8E-4269-8524-5C593C122C17}" type="presOf" srcId="{36541605-D2F3-481B-8F4F-4EE84C6B03E6}" destId="{A94C6087-A114-4639-B557-A1159B96A5E8}" srcOrd="1" destOrd="0" presId="urn:microsoft.com/office/officeart/2005/8/layout/hierarchy2"/>
    <dgm:cxn modelId="{DC1E5B17-DA23-4785-8856-9391411EDC62}" type="presOf" srcId="{8A105383-895A-4468-B1E4-498D867A5FB5}" destId="{A7980C0D-C74D-4B0A-91FF-E8DDAAE05C23}" srcOrd="0" destOrd="0" presId="urn:microsoft.com/office/officeart/2005/8/layout/hierarchy2"/>
    <dgm:cxn modelId="{D19D84E1-5E28-40F6-81E5-48442E45DE4C}" type="presOf" srcId="{3F9AAF3E-F0A4-435B-BE37-F9507EC44B6C}" destId="{2D0FC22F-0421-4DA2-8034-879A4B790CB0}" srcOrd="0" destOrd="0" presId="urn:microsoft.com/office/officeart/2005/8/layout/hierarchy2"/>
    <dgm:cxn modelId="{43146518-BF81-4CEC-813C-549B76206902}" type="presOf" srcId="{CE652B8C-CA2B-48EE-A150-3A6B7F7CD759}" destId="{B68E2280-0DFE-4B2D-B6E5-F71B3A3A3E4B}" srcOrd="1" destOrd="0" presId="urn:microsoft.com/office/officeart/2005/8/layout/hierarchy2"/>
    <dgm:cxn modelId="{2336DD83-1230-4DBA-9F42-792921D2AF31}" type="presParOf" srcId="{979C34C1-C3B7-4DB3-930F-CB4B168B5DBF}" destId="{11426888-B2AC-4BE1-8EE0-0AA42933D328}" srcOrd="0" destOrd="0" presId="urn:microsoft.com/office/officeart/2005/8/layout/hierarchy2"/>
    <dgm:cxn modelId="{6321A322-C64A-4A07-8DC6-5787365982CE}" type="presParOf" srcId="{11426888-B2AC-4BE1-8EE0-0AA42933D328}" destId="{0A18A948-84E4-453B-B5AE-A476F975D7E1}" srcOrd="0" destOrd="0" presId="urn:microsoft.com/office/officeart/2005/8/layout/hierarchy2"/>
    <dgm:cxn modelId="{4D4F0079-59E6-4AFC-B59F-A5CF94DB9ADA}" type="presParOf" srcId="{11426888-B2AC-4BE1-8EE0-0AA42933D328}" destId="{CFA422F0-6AED-4E27-AADD-DAD9F64B3420}" srcOrd="1" destOrd="0" presId="urn:microsoft.com/office/officeart/2005/8/layout/hierarchy2"/>
    <dgm:cxn modelId="{8F858455-86FF-48EC-B8FB-84C461A84C7B}" type="presParOf" srcId="{CFA422F0-6AED-4E27-AADD-DAD9F64B3420}" destId="{8DCCB08B-04A0-436B-BE01-1F49A74E18A5}" srcOrd="0" destOrd="0" presId="urn:microsoft.com/office/officeart/2005/8/layout/hierarchy2"/>
    <dgm:cxn modelId="{B52B58D0-3C15-4C0C-8C6C-66D568610889}" type="presParOf" srcId="{8DCCB08B-04A0-436B-BE01-1F49A74E18A5}" destId="{646B39D8-F075-4A98-AEA8-7D57675AA88E}" srcOrd="0" destOrd="0" presId="urn:microsoft.com/office/officeart/2005/8/layout/hierarchy2"/>
    <dgm:cxn modelId="{FB13FD6E-49F3-4F4C-A584-B2C574A41BE1}" type="presParOf" srcId="{CFA422F0-6AED-4E27-AADD-DAD9F64B3420}" destId="{1519300F-D66E-46AA-B25C-A9194498E2A8}" srcOrd="1" destOrd="0" presId="urn:microsoft.com/office/officeart/2005/8/layout/hierarchy2"/>
    <dgm:cxn modelId="{1D9B57F8-98D3-446F-B843-593AD068652A}" type="presParOf" srcId="{1519300F-D66E-46AA-B25C-A9194498E2A8}" destId="{6C0192E4-CD28-4FA7-9ECC-AC31D35F1DDA}" srcOrd="0" destOrd="0" presId="urn:microsoft.com/office/officeart/2005/8/layout/hierarchy2"/>
    <dgm:cxn modelId="{F294FB6C-CC89-467A-A917-B54E1BD120AE}" type="presParOf" srcId="{1519300F-D66E-46AA-B25C-A9194498E2A8}" destId="{3552F2DC-0517-4D1E-A503-B448AC1C577A}" srcOrd="1" destOrd="0" presId="urn:microsoft.com/office/officeart/2005/8/layout/hierarchy2"/>
    <dgm:cxn modelId="{9A02AEF6-283A-4F6D-B46D-C8CA38890E99}" type="presParOf" srcId="{3552F2DC-0517-4D1E-A503-B448AC1C577A}" destId="{C1373511-4C38-4032-A885-EA03774F4920}" srcOrd="0" destOrd="0" presId="urn:microsoft.com/office/officeart/2005/8/layout/hierarchy2"/>
    <dgm:cxn modelId="{E9A98C9F-D745-40FC-B2EA-E29D3C42E541}" type="presParOf" srcId="{C1373511-4C38-4032-A885-EA03774F4920}" destId="{A94C6087-A114-4639-B557-A1159B96A5E8}" srcOrd="0" destOrd="0" presId="urn:microsoft.com/office/officeart/2005/8/layout/hierarchy2"/>
    <dgm:cxn modelId="{57EC23B4-D7EE-4B81-A87B-B263FF5693ED}" type="presParOf" srcId="{3552F2DC-0517-4D1E-A503-B448AC1C577A}" destId="{A46A960C-AFA7-47E7-84A5-C3FAB1369BEA}" srcOrd="1" destOrd="0" presId="urn:microsoft.com/office/officeart/2005/8/layout/hierarchy2"/>
    <dgm:cxn modelId="{09447EB5-B06C-4D7B-A61E-89F06F1B997C}" type="presParOf" srcId="{A46A960C-AFA7-47E7-84A5-C3FAB1369BEA}" destId="{A7980C0D-C74D-4B0A-91FF-E8DDAAE05C23}" srcOrd="0" destOrd="0" presId="urn:microsoft.com/office/officeart/2005/8/layout/hierarchy2"/>
    <dgm:cxn modelId="{8F5FBEB7-B6D8-4682-BC10-93DE39A3D9E2}" type="presParOf" srcId="{A46A960C-AFA7-47E7-84A5-C3FAB1369BEA}" destId="{56375632-60FE-4B91-AD4F-456534874916}" srcOrd="1" destOrd="0" presId="urn:microsoft.com/office/officeart/2005/8/layout/hierarchy2"/>
    <dgm:cxn modelId="{8ECEB6B3-4729-447F-9E52-ED4DFC8BE927}" type="presParOf" srcId="{3552F2DC-0517-4D1E-A503-B448AC1C577A}" destId="{93FC7CB8-7727-4551-9582-2B4AB39C2529}" srcOrd="2" destOrd="0" presId="urn:microsoft.com/office/officeart/2005/8/layout/hierarchy2"/>
    <dgm:cxn modelId="{95F2F92D-0C5B-4C35-B68A-4D2079B9D1D6}" type="presParOf" srcId="{93FC7CB8-7727-4551-9582-2B4AB39C2529}" destId="{B68E2280-0DFE-4B2D-B6E5-F71B3A3A3E4B}" srcOrd="0" destOrd="0" presId="urn:microsoft.com/office/officeart/2005/8/layout/hierarchy2"/>
    <dgm:cxn modelId="{0972BC9D-B5B1-4154-BC5F-7EAF10321374}" type="presParOf" srcId="{3552F2DC-0517-4D1E-A503-B448AC1C577A}" destId="{08BFC2F5-618C-4095-909A-422253AFF350}" srcOrd="3" destOrd="0" presId="urn:microsoft.com/office/officeart/2005/8/layout/hierarchy2"/>
    <dgm:cxn modelId="{0C21B076-7039-48E1-BDF7-6BF85EB0FA9A}" type="presParOf" srcId="{08BFC2F5-618C-4095-909A-422253AFF350}" destId="{C3EF15BD-B7E1-4CDD-A388-E9F762E44CA2}" srcOrd="0" destOrd="0" presId="urn:microsoft.com/office/officeart/2005/8/layout/hierarchy2"/>
    <dgm:cxn modelId="{83010056-71D1-462B-AE46-F54A60AD3C4B}" type="presParOf" srcId="{08BFC2F5-618C-4095-909A-422253AFF350}" destId="{5F1FC924-2DD9-4856-9413-1C12C87A28B0}" srcOrd="1" destOrd="0" presId="urn:microsoft.com/office/officeart/2005/8/layout/hierarchy2"/>
    <dgm:cxn modelId="{A9A922DA-51BC-4008-8835-30757F2A2D1A}" type="presParOf" srcId="{3552F2DC-0517-4D1E-A503-B448AC1C577A}" destId="{4F80CD27-62C5-4B5A-8BF3-788B63A406D4}" srcOrd="4" destOrd="0" presId="urn:microsoft.com/office/officeart/2005/8/layout/hierarchy2"/>
    <dgm:cxn modelId="{EB432792-AE78-451C-99C9-235239BC8207}" type="presParOf" srcId="{4F80CD27-62C5-4B5A-8BF3-788B63A406D4}" destId="{1F50D29B-744E-4D77-96D9-EDE46DA097FB}" srcOrd="0" destOrd="0" presId="urn:microsoft.com/office/officeart/2005/8/layout/hierarchy2"/>
    <dgm:cxn modelId="{666F8CDA-A591-434B-AD56-7196B7F91C1B}" type="presParOf" srcId="{3552F2DC-0517-4D1E-A503-B448AC1C577A}" destId="{BDFBADB3-1620-467A-A09C-336FA273E7EB}" srcOrd="5" destOrd="0" presId="urn:microsoft.com/office/officeart/2005/8/layout/hierarchy2"/>
    <dgm:cxn modelId="{A93B0E57-9E6A-47C4-8605-D021B378178C}" type="presParOf" srcId="{BDFBADB3-1620-467A-A09C-336FA273E7EB}" destId="{F00AB5D5-9052-4703-8E34-BE88990160C4}" srcOrd="0" destOrd="0" presId="urn:microsoft.com/office/officeart/2005/8/layout/hierarchy2"/>
    <dgm:cxn modelId="{C821C8FD-4703-4F8E-ADBB-C5FF65AC7383}" type="presParOf" srcId="{BDFBADB3-1620-467A-A09C-336FA273E7EB}" destId="{210C3C3C-9268-4197-BD87-22AA69EE987E}" srcOrd="1" destOrd="0" presId="urn:microsoft.com/office/officeart/2005/8/layout/hierarchy2"/>
    <dgm:cxn modelId="{C721701A-D451-42B0-9405-A9B4C80F0C49}" type="presParOf" srcId="{CFA422F0-6AED-4E27-AADD-DAD9F64B3420}" destId="{C9A280BB-8C1C-495A-ADEE-718B2661F755}" srcOrd="2" destOrd="0" presId="urn:microsoft.com/office/officeart/2005/8/layout/hierarchy2"/>
    <dgm:cxn modelId="{5E46E07F-175D-4416-9C87-87C1327332FD}" type="presParOf" srcId="{C9A280BB-8C1C-495A-ADEE-718B2661F755}" destId="{4B886492-465F-4E47-AD32-5C901B8B8B2C}" srcOrd="0" destOrd="0" presId="urn:microsoft.com/office/officeart/2005/8/layout/hierarchy2"/>
    <dgm:cxn modelId="{9779DA33-5983-478B-B47D-406C53ED601A}" type="presParOf" srcId="{CFA422F0-6AED-4E27-AADD-DAD9F64B3420}" destId="{4D0E7612-8F88-46DB-AA91-5520420F5DD1}" srcOrd="3" destOrd="0" presId="urn:microsoft.com/office/officeart/2005/8/layout/hierarchy2"/>
    <dgm:cxn modelId="{64F6FB82-9050-4F67-9533-8E8285C05087}" type="presParOf" srcId="{4D0E7612-8F88-46DB-AA91-5520420F5DD1}" destId="{DDEE9A9A-78EB-42A2-AD4C-B0DF100352C2}" srcOrd="0" destOrd="0" presId="urn:microsoft.com/office/officeart/2005/8/layout/hierarchy2"/>
    <dgm:cxn modelId="{51DB3F12-B983-406A-9A8C-8167168EDAF7}" type="presParOf" srcId="{4D0E7612-8F88-46DB-AA91-5520420F5DD1}" destId="{BC67B530-59D9-40DB-9BCC-FFA621C80404}" srcOrd="1" destOrd="0" presId="urn:microsoft.com/office/officeart/2005/8/layout/hierarchy2"/>
    <dgm:cxn modelId="{AA17DBEE-1E91-4FF8-BE4A-FD4E42A2D1AF}" type="presParOf" srcId="{BC67B530-59D9-40DB-9BCC-FFA621C80404}" destId="{7E27017A-F9D0-41C7-ACDF-3192ED6BC2A8}" srcOrd="0" destOrd="0" presId="urn:microsoft.com/office/officeart/2005/8/layout/hierarchy2"/>
    <dgm:cxn modelId="{D9F4A1AD-A00E-4C49-AD9E-0CC3F5ED743B}" type="presParOf" srcId="{7E27017A-F9D0-41C7-ACDF-3192ED6BC2A8}" destId="{CB46902C-E7CE-44C0-A461-BA4C08B98350}" srcOrd="0" destOrd="0" presId="urn:microsoft.com/office/officeart/2005/8/layout/hierarchy2"/>
    <dgm:cxn modelId="{9DF1E5B3-0141-4D33-A561-43088FF5EED9}" type="presParOf" srcId="{BC67B530-59D9-40DB-9BCC-FFA621C80404}" destId="{A12903F7-80E7-4094-9B31-22BE43F455A9}" srcOrd="1" destOrd="0" presId="urn:microsoft.com/office/officeart/2005/8/layout/hierarchy2"/>
    <dgm:cxn modelId="{E8687D78-219F-46F1-8E2C-A38BCD9FFE3F}" type="presParOf" srcId="{A12903F7-80E7-4094-9B31-22BE43F455A9}" destId="{D85C721F-DD1E-410C-96FF-77173442C68F}" srcOrd="0" destOrd="0" presId="urn:microsoft.com/office/officeart/2005/8/layout/hierarchy2"/>
    <dgm:cxn modelId="{1C5352AF-692A-48C3-B517-61BBCB33B418}" type="presParOf" srcId="{A12903F7-80E7-4094-9B31-22BE43F455A9}" destId="{EB97B789-D68C-47B8-B4F1-BBBDC9D04CF9}" srcOrd="1" destOrd="0" presId="urn:microsoft.com/office/officeart/2005/8/layout/hierarchy2"/>
    <dgm:cxn modelId="{F683DD96-970A-4D1D-AEB8-196C211718EB}" type="presParOf" srcId="{CFA422F0-6AED-4E27-AADD-DAD9F64B3420}" destId="{C2283A1E-9D26-4017-BE3C-ABB41DB880EB}" srcOrd="4" destOrd="0" presId="urn:microsoft.com/office/officeart/2005/8/layout/hierarchy2"/>
    <dgm:cxn modelId="{6753E868-ECB3-4E6C-8775-186143F1F42C}" type="presParOf" srcId="{C2283A1E-9D26-4017-BE3C-ABB41DB880EB}" destId="{857EE52A-F84E-4053-9ACD-0ACA040632AB}" srcOrd="0" destOrd="0" presId="urn:microsoft.com/office/officeart/2005/8/layout/hierarchy2"/>
    <dgm:cxn modelId="{8A5BB48C-A47F-489D-B44E-CE9412059ABD}" type="presParOf" srcId="{CFA422F0-6AED-4E27-AADD-DAD9F64B3420}" destId="{76B1CBD5-2E59-42D0-8D4D-08FB596201D5}" srcOrd="5" destOrd="0" presId="urn:microsoft.com/office/officeart/2005/8/layout/hierarchy2"/>
    <dgm:cxn modelId="{51A63FAE-78F2-46FE-B794-E70C23514CD4}" type="presParOf" srcId="{76B1CBD5-2E59-42D0-8D4D-08FB596201D5}" destId="{BE2B2EFD-ABD1-4370-8B2B-1CA4AA7E3F45}" srcOrd="0" destOrd="0" presId="urn:microsoft.com/office/officeart/2005/8/layout/hierarchy2"/>
    <dgm:cxn modelId="{BF9CDF5D-B740-4A10-86CA-390287E498CF}" type="presParOf" srcId="{76B1CBD5-2E59-42D0-8D4D-08FB596201D5}" destId="{8685D77D-DF18-4E9C-989D-211FDE18B486}" srcOrd="1" destOrd="0" presId="urn:microsoft.com/office/officeart/2005/8/layout/hierarchy2"/>
    <dgm:cxn modelId="{BD98971D-A198-4237-B5B2-949219C9E0BB}" type="presParOf" srcId="{8685D77D-DF18-4E9C-989D-211FDE18B486}" destId="{EADB30D1-8D05-49CB-9DDD-4DB532A12852}" srcOrd="0" destOrd="0" presId="urn:microsoft.com/office/officeart/2005/8/layout/hierarchy2"/>
    <dgm:cxn modelId="{F4DBAC16-EBEC-4436-81FE-53E662E000C5}" type="presParOf" srcId="{EADB30D1-8D05-49CB-9DDD-4DB532A12852}" destId="{E5F1F91F-3923-4911-8117-0A08F757E08F}" srcOrd="0" destOrd="0" presId="urn:microsoft.com/office/officeart/2005/8/layout/hierarchy2"/>
    <dgm:cxn modelId="{046BF7C1-AD6D-4D31-AE52-A45D43608838}" type="presParOf" srcId="{8685D77D-DF18-4E9C-989D-211FDE18B486}" destId="{92073F1C-F7A5-4C1A-A86D-5CA28C7EE645}" srcOrd="1" destOrd="0" presId="urn:microsoft.com/office/officeart/2005/8/layout/hierarchy2"/>
    <dgm:cxn modelId="{F04C1655-71A2-4947-A987-9D303170ACA0}" type="presParOf" srcId="{92073F1C-F7A5-4C1A-A86D-5CA28C7EE645}" destId="{1D36C700-E01F-4673-8EEB-38F4404DF71B}" srcOrd="0" destOrd="0" presId="urn:microsoft.com/office/officeart/2005/8/layout/hierarchy2"/>
    <dgm:cxn modelId="{9D4E46F5-4867-4104-976A-A9841079BD19}" type="presParOf" srcId="{92073F1C-F7A5-4C1A-A86D-5CA28C7EE645}" destId="{98A02F57-FB37-4016-BBF5-DA5A9034444B}" srcOrd="1" destOrd="0" presId="urn:microsoft.com/office/officeart/2005/8/layout/hierarchy2"/>
    <dgm:cxn modelId="{4546F336-54DD-44B3-96D7-3E9E96F3A3FA}" type="presParOf" srcId="{CFA422F0-6AED-4E27-AADD-DAD9F64B3420}" destId="{F00E1915-4E6E-4669-A0E3-CE7DE9FB2C18}" srcOrd="6" destOrd="0" presId="urn:microsoft.com/office/officeart/2005/8/layout/hierarchy2"/>
    <dgm:cxn modelId="{750FA818-A91E-41BE-8FD8-8ABF70505F5A}" type="presParOf" srcId="{F00E1915-4E6E-4669-A0E3-CE7DE9FB2C18}" destId="{A5E56A88-BE13-4B06-9F71-2DD8BB70F781}" srcOrd="0" destOrd="0" presId="urn:microsoft.com/office/officeart/2005/8/layout/hierarchy2"/>
    <dgm:cxn modelId="{AD5B35AA-2D2E-432C-B809-AE596B9BE704}" type="presParOf" srcId="{CFA422F0-6AED-4E27-AADD-DAD9F64B3420}" destId="{3808E1D6-01E5-40D8-9173-CF91820D5523}" srcOrd="7" destOrd="0" presId="urn:microsoft.com/office/officeart/2005/8/layout/hierarchy2"/>
    <dgm:cxn modelId="{6F86A146-6822-4F47-AEEF-1F6D79206ADB}" type="presParOf" srcId="{3808E1D6-01E5-40D8-9173-CF91820D5523}" destId="{2D0FC22F-0421-4DA2-8034-879A4B790CB0}" srcOrd="0" destOrd="0" presId="urn:microsoft.com/office/officeart/2005/8/layout/hierarchy2"/>
    <dgm:cxn modelId="{A09B8C42-A035-40DC-912D-856CB00213B1}" type="presParOf" srcId="{3808E1D6-01E5-40D8-9173-CF91820D5523}" destId="{E4BDD117-5011-4157-B198-5BBD0DD99245}" srcOrd="1" destOrd="0" presId="urn:microsoft.com/office/officeart/2005/8/layout/hierarchy2"/>
    <dgm:cxn modelId="{50D1516B-1EF1-44CC-B416-16A4D62D3D03}" type="presParOf" srcId="{E4BDD117-5011-4157-B198-5BBD0DD99245}" destId="{8C17AC18-833D-4349-9FD3-FA20CA6B05C6}" srcOrd="0" destOrd="0" presId="urn:microsoft.com/office/officeart/2005/8/layout/hierarchy2"/>
    <dgm:cxn modelId="{7D6E31BA-0260-47DD-B510-1131EEC790B0}" type="presParOf" srcId="{8C17AC18-833D-4349-9FD3-FA20CA6B05C6}" destId="{00F0D6E1-0D93-4D98-8DBF-4CF51708FD1F}" srcOrd="0" destOrd="0" presId="urn:microsoft.com/office/officeart/2005/8/layout/hierarchy2"/>
    <dgm:cxn modelId="{86EEF05E-156A-41FE-8013-1AA6D3FC4B0F}" type="presParOf" srcId="{E4BDD117-5011-4157-B198-5BBD0DD99245}" destId="{1A70B1CF-2914-44DF-B975-A0B7DCE6DB40}" srcOrd="1" destOrd="0" presId="urn:microsoft.com/office/officeart/2005/8/layout/hierarchy2"/>
    <dgm:cxn modelId="{711F7EB5-AD60-484A-9C13-E1DD32B7E9AD}" type="presParOf" srcId="{1A70B1CF-2914-44DF-B975-A0B7DCE6DB40}" destId="{6A63C912-F95A-4980-A24E-4801BCE4DF56}" srcOrd="0" destOrd="0" presId="urn:microsoft.com/office/officeart/2005/8/layout/hierarchy2"/>
    <dgm:cxn modelId="{B61AD84E-7A75-4CA0-B64D-F8ECFA40DDC9}" type="presParOf" srcId="{1A70B1CF-2914-44DF-B975-A0B7DCE6DB40}" destId="{738D9389-FDC2-48B0-A52E-A0CAA9196B3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BD860E-0982-4DB8-BF32-D305771F47A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01D2E87-F113-42BD-860C-993CD0C37FAF}">
      <dgm:prSet phldrT="[Text]"/>
      <dgm:spPr/>
      <dgm:t>
        <a:bodyPr/>
        <a:lstStyle/>
        <a:p>
          <a:r>
            <a:rPr lang="en-US" dirty="0">
              <a:latin typeface="Open Sans Semibold"/>
              <a:cs typeface="Open Sans Semibold"/>
            </a:rPr>
            <a:t>Plan</a:t>
          </a:r>
        </a:p>
      </dgm:t>
    </dgm:pt>
    <dgm:pt modelId="{94D30DAC-E5DF-475A-9FE4-AB45F07B1370}" type="parTrans" cxnId="{09CDBB97-E35C-463A-8047-D9D303417739}">
      <dgm:prSet/>
      <dgm:spPr/>
      <dgm:t>
        <a:bodyPr/>
        <a:lstStyle/>
        <a:p>
          <a:endParaRPr lang="en-US"/>
        </a:p>
      </dgm:t>
    </dgm:pt>
    <dgm:pt modelId="{D1F1DC2E-69F7-4579-8D41-A5F18EF35203}" type="sibTrans" cxnId="{09CDBB97-E35C-463A-8047-D9D303417739}">
      <dgm:prSet/>
      <dgm:spPr>
        <a:solidFill>
          <a:srgbClr val="D64120"/>
        </a:solidFill>
      </dgm:spPr>
      <dgm:t>
        <a:bodyPr/>
        <a:lstStyle/>
        <a:p>
          <a:endParaRPr lang="en-US" dirty="0"/>
        </a:p>
      </dgm:t>
    </dgm:pt>
    <dgm:pt modelId="{0F3D6F98-BB9F-4B95-9D77-DB985F7BCA1F}">
      <dgm:prSet phldrT="[Text]"/>
      <dgm:spPr/>
      <dgm:t>
        <a:bodyPr/>
        <a:lstStyle/>
        <a:p>
          <a:r>
            <a:rPr lang="en-US" dirty="0">
              <a:latin typeface="Open Sans Semibold"/>
              <a:cs typeface="Open Sans Semibold"/>
            </a:rPr>
            <a:t>Measure</a:t>
          </a:r>
        </a:p>
      </dgm:t>
    </dgm:pt>
    <dgm:pt modelId="{B8FFF470-43CB-4139-8630-CF74D60D3726}" type="parTrans" cxnId="{90128C6F-CAFD-4B18-ABAC-196DD6724C95}">
      <dgm:prSet/>
      <dgm:spPr/>
      <dgm:t>
        <a:bodyPr/>
        <a:lstStyle/>
        <a:p>
          <a:endParaRPr lang="en-US"/>
        </a:p>
      </dgm:t>
    </dgm:pt>
    <dgm:pt modelId="{4EB53ADF-1C05-44B6-830C-A98857F7BAC5}" type="sibTrans" cxnId="{90128C6F-CAFD-4B18-ABAC-196DD6724C95}">
      <dgm:prSet/>
      <dgm:spPr>
        <a:solidFill>
          <a:srgbClr val="D64120"/>
        </a:solidFill>
      </dgm:spPr>
      <dgm:t>
        <a:bodyPr/>
        <a:lstStyle/>
        <a:p>
          <a:endParaRPr lang="en-US" dirty="0"/>
        </a:p>
      </dgm:t>
    </dgm:pt>
    <dgm:pt modelId="{DC037AE6-189F-4FB3-BD01-C79012B953DC}">
      <dgm:prSet phldrT="[Text]"/>
      <dgm:spPr/>
      <dgm:t>
        <a:bodyPr/>
        <a:lstStyle/>
        <a:p>
          <a:r>
            <a:rPr lang="en-US" dirty="0">
              <a:latin typeface="Open Sans Semibold"/>
              <a:cs typeface="Open Sans Semibold"/>
            </a:rPr>
            <a:t>Analyze</a:t>
          </a:r>
        </a:p>
      </dgm:t>
    </dgm:pt>
    <dgm:pt modelId="{3227F579-0BD0-48BE-9DA5-84096BAB8977}" type="parTrans" cxnId="{8FC4AA04-9254-42CE-BC4F-A80A6B73A1C3}">
      <dgm:prSet/>
      <dgm:spPr/>
      <dgm:t>
        <a:bodyPr/>
        <a:lstStyle/>
        <a:p>
          <a:endParaRPr lang="en-US"/>
        </a:p>
      </dgm:t>
    </dgm:pt>
    <dgm:pt modelId="{1E8D2456-BBAA-4AB9-99F8-988323E0F934}" type="sibTrans" cxnId="{8FC4AA04-9254-42CE-BC4F-A80A6B73A1C3}">
      <dgm:prSet/>
      <dgm:spPr>
        <a:solidFill>
          <a:srgbClr val="D64120"/>
        </a:solidFill>
      </dgm:spPr>
      <dgm:t>
        <a:bodyPr/>
        <a:lstStyle/>
        <a:p>
          <a:endParaRPr lang="en-US" dirty="0"/>
        </a:p>
      </dgm:t>
    </dgm:pt>
    <dgm:pt modelId="{227D0F87-C7FF-4FC2-9CA7-ED1054178BF8}">
      <dgm:prSet phldrT="[Text]"/>
      <dgm:spPr/>
      <dgm:t>
        <a:bodyPr/>
        <a:lstStyle/>
        <a:p>
          <a:r>
            <a:rPr lang="en-US" b="1" dirty="0">
              <a:solidFill>
                <a:srgbClr val="D64120"/>
              </a:solidFill>
              <a:latin typeface="Open Sans Semibold"/>
              <a:cs typeface="Open Sans Semibold"/>
            </a:rPr>
            <a:t>Evaluate &amp; Integrate</a:t>
          </a:r>
        </a:p>
      </dgm:t>
    </dgm:pt>
    <dgm:pt modelId="{B8747CBB-DE56-4D98-8493-D817838819C0}" type="parTrans" cxnId="{E9C13DC0-8A8D-4965-AB00-21FFCAEAB0DB}">
      <dgm:prSet/>
      <dgm:spPr/>
      <dgm:t>
        <a:bodyPr/>
        <a:lstStyle/>
        <a:p>
          <a:endParaRPr lang="en-US"/>
        </a:p>
      </dgm:t>
    </dgm:pt>
    <dgm:pt modelId="{BB901486-40F9-42AB-A38B-D95ECE7B8226}" type="sibTrans" cxnId="{E9C13DC0-8A8D-4965-AB00-21FFCAEAB0DB}">
      <dgm:prSet/>
      <dgm:spPr>
        <a:solidFill>
          <a:srgbClr val="D64120"/>
        </a:solidFill>
      </dgm:spPr>
      <dgm:t>
        <a:bodyPr/>
        <a:lstStyle/>
        <a:p>
          <a:endParaRPr lang="en-US" dirty="0"/>
        </a:p>
      </dgm:t>
    </dgm:pt>
    <dgm:pt modelId="{8AFD502D-F637-4A7A-ACCA-72FD366A95B6}">
      <dgm:prSet phldrT="[Text]"/>
      <dgm:spPr/>
      <dgm:t>
        <a:bodyPr/>
        <a:lstStyle/>
        <a:p>
          <a:r>
            <a:rPr lang="en-US" dirty="0">
              <a:latin typeface="Open Sans Semibold"/>
              <a:cs typeface="Open Sans Semibold"/>
            </a:rPr>
            <a:t>Change</a:t>
          </a:r>
        </a:p>
      </dgm:t>
    </dgm:pt>
    <dgm:pt modelId="{880A008A-89B8-43A5-BAF6-91BBB0EF80B8}" type="parTrans" cxnId="{50BE4768-EF32-4D0A-82B7-FAC4FEC2FC71}">
      <dgm:prSet/>
      <dgm:spPr/>
      <dgm:t>
        <a:bodyPr/>
        <a:lstStyle/>
        <a:p>
          <a:endParaRPr lang="en-US"/>
        </a:p>
      </dgm:t>
    </dgm:pt>
    <dgm:pt modelId="{010D4452-29D0-4CED-A9A0-C2F0D59F6BC3}" type="sibTrans" cxnId="{50BE4768-EF32-4D0A-82B7-FAC4FEC2FC71}">
      <dgm:prSet/>
      <dgm:spPr>
        <a:solidFill>
          <a:srgbClr val="D64120"/>
        </a:solidFill>
      </dgm:spPr>
      <dgm:t>
        <a:bodyPr/>
        <a:lstStyle/>
        <a:p>
          <a:endParaRPr lang="en-US" dirty="0"/>
        </a:p>
      </dgm:t>
    </dgm:pt>
    <dgm:pt modelId="{04FD18A0-B0C1-4F22-808D-FB866B227DB4}" type="pres">
      <dgm:prSet presAssocID="{E8BD860E-0982-4DB8-BF32-D305771F47A3}" presName="cycle" presStyleCnt="0">
        <dgm:presLayoutVars>
          <dgm:dir/>
          <dgm:resizeHandles val="exact"/>
        </dgm:presLayoutVars>
      </dgm:prSet>
      <dgm:spPr/>
      <dgm:t>
        <a:bodyPr/>
        <a:lstStyle/>
        <a:p>
          <a:endParaRPr lang="en-US"/>
        </a:p>
      </dgm:t>
    </dgm:pt>
    <dgm:pt modelId="{DC8260C4-C918-4CB1-9FF8-D5923CB6361B}" type="pres">
      <dgm:prSet presAssocID="{D01D2E87-F113-42BD-860C-993CD0C37FAF}" presName="dummy" presStyleCnt="0"/>
      <dgm:spPr/>
    </dgm:pt>
    <dgm:pt modelId="{258F5395-5860-4F51-BD8D-07235506A297}" type="pres">
      <dgm:prSet presAssocID="{D01D2E87-F113-42BD-860C-993CD0C37FAF}" presName="node" presStyleLbl="revTx" presStyleIdx="0" presStyleCnt="5">
        <dgm:presLayoutVars>
          <dgm:bulletEnabled val="1"/>
        </dgm:presLayoutVars>
      </dgm:prSet>
      <dgm:spPr/>
      <dgm:t>
        <a:bodyPr/>
        <a:lstStyle/>
        <a:p>
          <a:endParaRPr lang="en-US"/>
        </a:p>
      </dgm:t>
    </dgm:pt>
    <dgm:pt modelId="{5DC89017-756D-4B13-8713-76CC4AF89A6B}" type="pres">
      <dgm:prSet presAssocID="{D1F1DC2E-69F7-4579-8D41-A5F18EF35203}" presName="sibTrans" presStyleLbl="node1" presStyleIdx="0" presStyleCnt="5"/>
      <dgm:spPr/>
      <dgm:t>
        <a:bodyPr/>
        <a:lstStyle/>
        <a:p>
          <a:endParaRPr lang="en-US"/>
        </a:p>
      </dgm:t>
    </dgm:pt>
    <dgm:pt modelId="{E229E47C-A549-4C78-AEAA-26F0DA3766BF}" type="pres">
      <dgm:prSet presAssocID="{0F3D6F98-BB9F-4B95-9D77-DB985F7BCA1F}" presName="dummy" presStyleCnt="0"/>
      <dgm:spPr/>
    </dgm:pt>
    <dgm:pt modelId="{3CF66019-4A4E-40B9-8BAF-42405E611CC2}" type="pres">
      <dgm:prSet presAssocID="{0F3D6F98-BB9F-4B95-9D77-DB985F7BCA1F}" presName="node" presStyleLbl="revTx" presStyleIdx="1" presStyleCnt="5">
        <dgm:presLayoutVars>
          <dgm:bulletEnabled val="1"/>
        </dgm:presLayoutVars>
      </dgm:prSet>
      <dgm:spPr/>
      <dgm:t>
        <a:bodyPr/>
        <a:lstStyle/>
        <a:p>
          <a:endParaRPr lang="en-US"/>
        </a:p>
      </dgm:t>
    </dgm:pt>
    <dgm:pt modelId="{B641D4DA-D202-4035-A547-F65CC2EB8121}" type="pres">
      <dgm:prSet presAssocID="{4EB53ADF-1C05-44B6-830C-A98857F7BAC5}" presName="sibTrans" presStyleLbl="node1" presStyleIdx="1" presStyleCnt="5" custScaleY="82645" custLinFactNeighborY="2718"/>
      <dgm:spPr/>
      <dgm:t>
        <a:bodyPr/>
        <a:lstStyle/>
        <a:p>
          <a:endParaRPr lang="en-US"/>
        </a:p>
      </dgm:t>
    </dgm:pt>
    <dgm:pt modelId="{CD9C79F2-344B-4FEE-B1C2-170D728E450F}" type="pres">
      <dgm:prSet presAssocID="{DC037AE6-189F-4FB3-BD01-C79012B953DC}" presName="dummy" presStyleCnt="0"/>
      <dgm:spPr/>
    </dgm:pt>
    <dgm:pt modelId="{3F08E437-84D1-41F4-9546-9C6126D1AA06}" type="pres">
      <dgm:prSet presAssocID="{DC037AE6-189F-4FB3-BD01-C79012B953DC}" presName="node" presStyleLbl="revTx" presStyleIdx="2" presStyleCnt="5">
        <dgm:presLayoutVars>
          <dgm:bulletEnabled val="1"/>
        </dgm:presLayoutVars>
      </dgm:prSet>
      <dgm:spPr/>
      <dgm:t>
        <a:bodyPr/>
        <a:lstStyle/>
        <a:p>
          <a:endParaRPr lang="en-US"/>
        </a:p>
      </dgm:t>
    </dgm:pt>
    <dgm:pt modelId="{1BDA7812-41AA-4EA7-B6B4-D2EE1DDC98DD}" type="pres">
      <dgm:prSet presAssocID="{1E8D2456-BBAA-4AB9-99F8-988323E0F934}" presName="sibTrans" presStyleLbl="node1" presStyleIdx="2" presStyleCnt="5"/>
      <dgm:spPr/>
      <dgm:t>
        <a:bodyPr/>
        <a:lstStyle/>
        <a:p>
          <a:endParaRPr lang="en-US"/>
        </a:p>
      </dgm:t>
    </dgm:pt>
    <dgm:pt modelId="{6DF9C9B1-9603-4882-B291-A35AC96DF719}" type="pres">
      <dgm:prSet presAssocID="{227D0F87-C7FF-4FC2-9CA7-ED1054178BF8}" presName="dummy" presStyleCnt="0"/>
      <dgm:spPr/>
    </dgm:pt>
    <dgm:pt modelId="{9DAC205F-2EF4-4814-993F-BAC5063B556F}" type="pres">
      <dgm:prSet presAssocID="{227D0F87-C7FF-4FC2-9CA7-ED1054178BF8}" presName="node" presStyleLbl="revTx" presStyleIdx="3" presStyleCnt="5">
        <dgm:presLayoutVars>
          <dgm:bulletEnabled val="1"/>
        </dgm:presLayoutVars>
      </dgm:prSet>
      <dgm:spPr/>
      <dgm:t>
        <a:bodyPr/>
        <a:lstStyle/>
        <a:p>
          <a:endParaRPr lang="en-US"/>
        </a:p>
      </dgm:t>
    </dgm:pt>
    <dgm:pt modelId="{109AE60A-3A0D-4E9B-9111-393005CF3C86}" type="pres">
      <dgm:prSet presAssocID="{BB901486-40F9-42AB-A38B-D95ECE7B8226}" presName="sibTrans" presStyleLbl="node1" presStyleIdx="3" presStyleCnt="5"/>
      <dgm:spPr/>
      <dgm:t>
        <a:bodyPr/>
        <a:lstStyle/>
        <a:p>
          <a:endParaRPr lang="en-US"/>
        </a:p>
      </dgm:t>
    </dgm:pt>
    <dgm:pt modelId="{9FA51720-F51E-414A-98F9-C4A995035FBA}" type="pres">
      <dgm:prSet presAssocID="{8AFD502D-F637-4A7A-ACCA-72FD366A95B6}" presName="dummy" presStyleCnt="0"/>
      <dgm:spPr/>
    </dgm:pt>
    <dgm:pt modelId="{86B8EE69-A912-4FD9-8A33-93AA0CD60268}" type="pres">
      <dgm:prSet presAssocID="{8AFD502D-F637-4A7A-ACCA-72FD366A95B6}" presName="node" presStyleLbl="revTx" presStyleIdx="4" presStyleCnt="5">
        <dgm:presLayoutVars>
          <dgm:bulletEnabled val="1"/>
        </dgm:presLayoutVars>
      </dgm:prSet>
      <dgm:spPr/>
      <dgm:t>
        <a:bodyPr/>
        <a:lstStyle/>
        <a:p>
          <a:endParaRPr lang="en-US"/>
        </a:p>
      </dgm:t>
    </dgm:pt>
    <dgm:pt modelId="{6CE82F3B-3962-4BD5-B476-CA2D6C6153DE}" type="pres">
      <dgm:prSet presAssocID="{010D4452-29D0-4CED-A9A0-C2F0D59F6BC3}" presName="sibTrans" presStyleLbl="node1" presStyleIdx="4" presStyleCnt="5" custLinFactNeighborX="-2523" custLinFactNeighborY="3822"/>
      <dgm:spPr/>
      <dgm:t>
        <a:bodyPr/>
        <a:lstStyle/>
        <a:p>
          <a:endParaRPr lang="en-US"/>
        </a:p>
      </dgm:t>
    </dgm:pt>
  </dgm:ptLst>
  <dgm:cxnLst>
    <dgm:cxn modelId="{427D3779-DF16-4F7A-AAA9-A890DCD0F7C8}" type="presOf" srcId="{DC037AE6-189F-4FB3-BD01-C79012B953DC}" destId="{3F08E437-84D1-41F4-9546-9C6126D1AA06}" srcOrd="0" destOrd="0" presId="urn:microsoft.com/office/officeart/2005/8/layout/cycle1"/>
    <dgm:cxn modelId="{E913E78C-B328-4CCF-9F2B-E438A8AE4F65}" type="presOf" srcId="{E8BD860E-0982-4DB8-BF32-D305771F47A3}" destId="{04FD18A0-B0C1-4F22-808D-FB866B227DB4}" srcOrd="0" destOrd="0" presId="urn:microsoft.com/office/officeart/2005/8/layout/cycle1"/>
    <dgm:cxn modelId="{F60E8191-F861-4C4E-B112-880453882497}" type="presOf" srcId="{D1F1DC2E-69F7-4579-8D41-A5F18EF35203}" destId="{5DC89017-756D-4B13-8713-76CC4AF89A6B}" srcOrd="0" destOrd="0" presId="urn:microsoft.com/office/officeart/2005/8/layout/cycle1"/>
    <dgm:cxn modelId="{E9C13DC0-8A8D-4965-AB00-21FFCAEAB0DB}" srcId="{E8BD860E-0982-4DB8-BF32-D305771F47A3}" destId="{227D0F87-C7FF-4FC2-9CA7-ED1054178BF8}" srcOrd="3" destOrd="0" parTransId="{B8747CBB-DE56-4D98-8493-D817838819C0}" sibTransId="{BB901486-40F9-42AB-A38B-D95ECE7B8226}"/>
    <dgm:cxn modelId="{9286349D-0875-47E1-A139-585D0E49F463}" type="presOf" srcId="{8AFD502D-F637-4A7A-ACCA-72FD366A95B6}" destId="{86B8EE69-A912-4FD9-8A33-93AA0CD60268}" srcOrd="0" destOrd="0" presId="urn:microsoft.com/office/officeart/2005/8/layout/cycle1"/>
    <dgm:cxn modelId="{10879B54-F81D-486F-ADC6-5B3F737D4C31}" type="presOf" srcId="{D01D2E87-F113-42BD-860C-993CD0C37FAF}" destId="{258F5395-5860-4F51-BD8D-07235506A297}" srcOrd="0" destOrd="0" presId="urn:microsoft.com/office/officeart/2005/8/layout/cycle1"/>
    <dgm:cxn modelId="{8FC4AA04-9254-42CE-BC4F-A80A6B73A1C3}" srcId="{E8BD860E-0982-4DB8-BF32-D305771F47A3}" destId="{DC037AE6-189F-4FB3-BD01-C79012B953DC}" srcOrd="2" destOrd="0" parTransId="{3227F579-0BD0-48BE-9DA5-84096BAB8977}" sibTransId="{1E8D2456-BBAA-4AB9-99F8-988323E0F934}"/>
    <dgm:cxn modelId="{52FC08C8-0757-4FA3-B5CD-E51886EF6A18}" type="presOf" srcId="{227D0F87-C7FF-4FC2-9CA7-ED1054178BF8}" destId="{9DAC205F-2EF4-4814-993F-BAC5063B556F}" srcOrd="0" destOrd="0" presId="urn:microsoft.com/office/officeart/2005/8/layout/cycle1"/>
    <dgm:cxn modelId="{50BE4768-EF32-4D0A-82B7-FAC4FEC2FC71}" srcId="{E8BD860E-0982-4DB8-BF32-D305771F47A3}" destId="{8AFD502D-F637-4A7A-ACCA-72FD366A95B6}" srcOrd="4" destOrd="0" parTransId="{880A008A-89B8-43A5-BAF6-91BBB0EF80B8}" sibTransId="{010D4452-29D0-4CED-A9A0-C2F0D59F6BC3}"/>
    <dgm:cxn modelId="{4EFA103E-CE96-430F-A2BF-3D24749EE171}" type="presOf" srcId="{010D4452-29D0-4CED-A9A0-C2F0D59F6BC3}" destId="{6CE82F3B-3962-4BD5-B476-CA2D6C6153DE}" srcOrd="0" destOrd="0" presId="urn:microsoft.com/office/officeart/2005/8/layout/cycle1"/>
    <dgm:cxn modelId="{34DBDD12-222F-4123-8568-F1A2C074043B}" type="presOf" srcId="{4EB53ADF-1C05-44B6-830C-A98857F7BAC5}" destId="{B641D4DA-D202-4035-A547-F65CC2EB8121}" srcOrd="0" destOrd="0" presId="urn:microsoft.com/office/officeart/2005/8/layout/cycle1"/>
    <dgm:cxn modelId="{09CDBB97-E35C-463A-8047-D9D303417739}" srcId="{E8BD860E-0982-4DB8-BF32-D305771F47A3}" destId="{D01D2E87-F113-42BD-860C-993CD0C37FAF}" srcOrd="0" destOrd="0" parTransId="{94D30DAC-E5DF-475A-9FE4-AB45F07B1370}" sibTransId="{D1F1DC2E-69F7-4579-8D41-A5F18EF35203}"/>
    <dgm:cxn modelId="{ABB622A0-A78C-48EF-BE26-3BA2337A4F14}" type="presOf" srcId="{1E8D2456-BBAA-4AB9-99F8-988323E0F934}" destId="{1BDA7812-41AA-4EA7-B6B4-D2EE1DDC98DD}" srcOrd="0" destOrd="0" presId="urn:microsoft.com/office/officeart/2005/8/layout/cycle1"/>
    <dgm:cxn modelId="{915DF5C1-2E65-455F-87CB-AA36E1650853}" type="presOf" srcId="{0F3D6F98-BB9F-4B95-9D77-DB985F7BCA1F}" destId="{3CF66019-4A4E-40B9-8BAF-42405E611CC2}" srcOrd="0" destOrd="0" presId="urn:microsoft.com/office/officeart/2005/8/layout/cycle1"/>
    <dgm:cxn modelId="{90128C6F-CAFD-4B18-ABAC-196DD6724C95}" srcId="{E8BD860E-0982-4DB8-BF32-D305771F47A3}" destId="{0F3D6F98-BB9F-4B95-9D77-DB985F7BCA1F}" srcOrd="1" destOrd="0" parTransId="{B8FFF470-43CB-4139-8630-CF74D60D3726}" sibTransId="{4EB53ADF-1C05-44B6-830C-A98857F7BAC5}"/>
    <dgm:cxn modelId="{1BFD22D0-C661-421A-ABAF-5C8C7F25E574}" type="presOf" srcId="{BB901486-40F9-42AB-A38B-D95ECE7B8226}" destId="{109AE60A-3A0D-4E9B-9111-393005CF3C86}" srcOrd="0" destOrd="0" presId="urn:microsoft.com/office/officeart/2005/8/layout/cycle1"/>
    <dgm:cxn modelId="{A91530AF-2B11-483A-9D68-4EDC1816DF51}" type="presParOf" srcId="{04FD18A0-B0C1-4F22-808D-FB866B227DB4}" destId="{DC8260C4-C918-4CB1-9FF8-D5923CB6361B}" srcOrd="0" destOrd="0" presId="urn:microsoft.com/office/officeart/2005/8/layout/cycle1"/>
    <dgm:cxn modelId="{F9DC34C0-84E1-4B55-9F92-B2B8EBF8733A}" type="presParOf" srcId="{04FD18A0-B0C1-4F22-808D-FB866B227DB4}" destId="{258F5395-5860-4F51-BD8D-07235506A297}" srcOrd="1" destOrd="0" presId="urn:microsoft.com/office/officeart/2005/8/layout/cycle1"/>
    <dgm:cxn modelId="{B9A5FB63-CE7E-4D39-AA83-4FCF79857484}" type="presParOf" srcId="{04FD18A0-B0C1-4F22-808D-FB866B227DB4}" destId="{5DC89017-756D-4B13-8713-76CC4AF89A6B}" srcOrd="2" destOrd="0" presId="urn:microsoft.com/office/officeart/2005/8/layout/cycle1"/>
    <dgm:cxn modelId="{911993CA-6B18-4893-AAAB-8697827A9F3C}" type="presParOf" srcId="{04FD18A0-B0C1-4F22-808D-FB866B227DB4}" destId="{E229E47C-A549-4C78-AEAA-26F0DA3766BF}" srcOrd="3" destOrd="0" presId="urn:microsoft.com/office/officeart/2005/8/layout/cycle1"/>
    <dgm:cxn modelId="{3F066178-1131-4B94-BC80-48D0A0CB3B8A}" type="presParOf" srcId="{04FD18A0-B0C1-4F22-808D-FB866B227DB4}" destId="{3CF66019-4A4E-40B9-8BAF-42405E611CC2}" srcOrd="4" destOrd="0" presId="urn:microsoft.com/office/officeart/2005/8/layout/cycle1"/>
    <dgm:cxn modelId="{FDAD76F2-E53E-4E76-8E1D-14F534C70C77}" type="presParOf" srcId="{04FD18A0-B0C1-4F22-808D-FB866B227DB4}" destId="{B641D4DA-D202-4035-A547-F65CC2EB8121}" srcOrd="5" destOrd="0" presId="urn:microsoft.com/office/officeart/2005/8/layout/cycle1"/>
    <dgm:cxn modelId="{247A365D-FF95-426D-8DF7-C6E5E194F9E1}" type="presParOf" srcId="{04FD18A0-B0C1-4F22-808D-FB866B227DB4}" destId="{CD9C79F2-344B-4FEE-B1C2-170D728E450F}" srcOrd="6" destOrd="0" presId="urn:microsoft.com/office/officeart/2005/8/layout/cycle1"/>
    <dgm:cxn modelId="{60DACA64-1B12-4270-A152-8597BC730EA8}" type="presParOf" srcId="{04FD18A0-B0C1-4F22-808D-FB866B227DB4}" destId="{3F08E437-84D1-41F4-9546-9C6126D1AA06}" srcOrd="7" destOrd="0" presId="urn:microsoft.com/office/officeart/2005/8/layout/cycle1"/>
    <dgm:cxn modelId="{24438884-21F3-4050-A6D1-0E694A69374A}" type="presParOf" srcId="{04FD18A0-B0C1-4F22-808D-FB866B227DB4}" destId="{1BDA7812-41AA-4EA7-B6B4-D2EE1DDC98DD}" srcOrd="8" destOrd="0" presId="urn:microsoft.com/office/officeart/2005/8/layout/cycle1"/>
    <dgm:cxn modelId="{7A6D4334-DAE7-4EA2-B00B-93F08BADE4C8}" type="presParOf" srcId="{04FD18A0-B0C1-4F22-808D-FB866B227DB4}" destId="{6DF9C9B1-9603-4882-B291-A35AC96DF719}" srcOrd="9" destOrd="0" presId="urn:microsoft.com/office/officeart/2005/8/layout/cycle1"/>
    <dgm:cxn modelId="{181C42A8-20BA-4744-96B9-6AA50C72CA56}" type="presParOf" srcId="{04FD18A0-B0C1-4F22-808D-FB866B227DB4}" destId="{9DAC205F-2EF4-4814-993F-BAC5063B556F}" srcOrd="10" destOrd="0" presId="urn:microsoft.com/office/officeart/2005/8/layout/cycle1"/>
    <dgm:cxn modelId="{30A0272F-84CD-46D9-8A23-355664A8E9B9}" type="presParOf" srcId="{04FD18A0-B0C1-4F22-808D-FB866B227DB4}" destId="{109AE60A-3A0D-4E9B-9111-393005CF3C86}" srcOrd="11" destOrd="0" presId="urn:microsoft.com/office/officeart/2005/8/layout/cycle1"/>
    <dgm:cxn modelId="{3AEF75AC-3F05-4CD3-AC63-4D35DC093718}" type="presParOf" srcId="{04FD18A0-B0C1-4F22-808D-FB866B227DB4}" destId="{9FA51720-F51E-414A-98F9-C4A995035FBA}" srcOrd="12" destOrd="0" presId="urn:microsoft.com/office/officeart/2005/8/layout/cycle1"/>
    <dgm:cxn modelId="{442CB82C-B47D-4EF6-8085-216DFB59EF5C}" type="presParOf" srcId="{04FD18A0-B0C1-4F22-808D-FB866B227DB4}" destId="{86B8EE69-A912-4FD9-8A33-93AA0CD60268}" srcOrd="13" destOrd="0" presId="urn:microsoft.com/office/officeart/2005/8/layout/cycle1"/>
    <dgm:cxn modelId="{127C4CA3-8F38-47D0-9AA8-79A8D88E82A3}" type="presParOf" srcId="{04FD18A0-B0C1-4F22-808D-FB866B227DB4}" destId="{6CE82F3B-3962-4BD5-B476-CA2D6C6153DE}" srcOrd="14" destOrd="0" presId="urn:microsoft.com/office/officeart/2005/8/layout/cycle1"/>
  </dgm:cxnLst>
  <dgm:bg>
    <a:noFill/>
    <a:effectLst>
      <a:outerShdw blurRad="50800" dist="38100" dir="2700000" algn="tl" rotWithShape="0">
        <a:srgbClr val="000000">
          <a:alpha val="43000"/>
        </a:srgbClr>
      </a:outerShdw>
    </a:effectLst>
  </dgm:bg>
  <dgm:whole>
    <a:effectLst>
      <a:reflection stA="24000" endPos="10000" dist="12700" dir="5400000" sy="-100000" algn="bl" rotWithShape="0"/>
    </a:effectLst>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7482B78E-DEB2-4C29-AC8E-8049800704C2}" type="datetimeFigureOut">
              <a:rPr lang="en-US" smtClean="0"/>
              <a:pPr/>
              <a:t>10/25/2017</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11EE7509-7B32-4283-AB01-45F24DC55079}" type="slidenum">
              <a:rPr lang="en-US" smtClean="0"/>
              <a:pPr/>
              <a:t>‹#›</a:t>
            </a:fld>
            <a:endParaRPr lang="en-US"/>
          </a:p>
        </p:txBody>
      </p:sp>
    </p:spTree>
    <p:extLst>
      <p:ext uri="{BB962C8B-B14F-4D97-AF65-F5344CB8AC3E}">
        <p14:creationId xmlns:p14="http://schemas.microsoft.com/office/powerpoint/2010/main" xmlns="" val="65293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pPr/>
              <a:t>1</a:t>
            </a:fld>
            <a:endParaRPr lang="en-US"/>
          </a:p>
        </p:txBody>
      </p:sp>
    </p:spTree>
    <p:extLst>
      <p:ext uri="{BB962C8B-B14F-4D97-AF65-F5344CB8AC3E}">
        <p14:creationId xmlns:p14="http://schemas.microsoft.com/office/powerpoint/2010/main" xmlns="" val="847277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pPr/>
              <a:t>14</a:t>
            </a:fld>
            <a:endParaRPr lang="en-US"/>
          </a:p>
        </p:txBody>
      </p:sp>
    </p:spTree>
    <p:extLst>
      <p:ext uri="{BB962C8B-B14F-4D97-AF65-F5344CB8AC3E}">
        <p14:creationId xmlns:p14="http://schemas.microsoft.com/office/powerpoint/2010/main" xmlns="" val="154901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pPr/>
              <a:t>15</a:t>
            </a:fld>
            <a:endParaRPr lang="en-US"/>
          </a:p>
        </p:txBody>
      </p:sp>
    </p:spTree>
    <p:extLst>
      <p:ext uri="{BB962C8B-B14F-4D97-AF65-F5344CB8AC3E}">
        <p14:creationId xmlns:p14="http://schemas.microsoft.com/office/powerpoint/2010/main" xmlns="" val="171557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pPr/>
              <a:t>16</a:t>
            </a:fld>
            <a:endParaRPr lang="en-US"/>
          </a:p>
        </p:txBody>
      </p:sp>
    </p:spTree>
    <p:extLst>
      <p:ext uri="{BB962C8B-B14F-4D97-AF65-F5344CB8AC3E}">
        <p14:creationId xmlns:p14="http://schemas.microsoft.com/office/powerpoint/2010/main" xmlns="" val="3947068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xmlns="" val="106580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pPr/>
              <a:t>19</a:t>
            </a:fld>
            <a:endParaRPr lang="en-US"/>
          </a:p>
        </p:txBody>
      </p:sp>
    </p:spTree>
    <p:extLst>
      <p:ext uri="{BB962C8B-B14F-4D97-AF65-F5344CB8AC3E}">
        <p14:creationId xmlns:p14="http://schemas.microsoft.com/office/powerpoint/2010/main" xmlns="" val="754681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xmlns="" val="325335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9759A-D1A3-4232-95D1-23401FFED61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xmlns="" val="24725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vnb</a:t>
            </a:r>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pPr/>
              <a:t>2</a:t>
            </a:fld>
            <a:endParaRPr lang="en-US"/>
          </a:p>
        </p:txBody>
      </p:sp>
    </p:spTree>
    <p:extLst>
      <p:ext uri="{BB962C8B-B14F-4D97-AF65-F5344CB8AC3E}">
        <p14:creationId xmlns:p14="http://schemas.microsoft.com/office/powerpoint/2010/main" xmlns="" val="189988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pPr/>
              <a:t>3</a:t>
            </a:fld>
            <a:endParaRPr lang="en-US"/>
          </a:p>
        </p:txBody>
      </p:sp>
    </p:spTree>
    <p:extLst>
      <p:ext uri="{BB962C8B-B14F-4D97-AF65-F5344CB8AC3E}">
        <p14:creationId xmlns:p14="http://schemas.microsoft.com/office/powerpoint/2010/main" xmlns="" val="266781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pPr/>
              <a:t>4</a:t>
            </a:fld>
            <a:endParaRPr lang="en-US"/>
          </a:p>
        </p:txBody>
      </p:sp>
    </p:spTree>
    <p:extLst>
      <p:ext uri="{BB962C8B-B14F-4D97-AF65-F5344CB8AC3E}">
        <p14:creationId xmlns:p14="http://schemas.microsoft.com/office/powerpoint/2010/main" xmlns="" val="406960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11EE7509-7B32-4283-AB01-45F24DC55079}" type="slidenum">
              <a:rPr lang="en-US" smtClean="0"/>
              <a:pPr/>
              <a:t>5</a:t>
            </a:fld>
            <a:endParaRPr lang="en-US"/>
          </a:p>
        </p:txBody>
      </p:sp>
    </p:spTree>
    <p:extLst>
      <p:ext uri="{BB962C8B-B14F-4D97-AF65-F5344CB8AC3E}">
        <p14:creationId xmlns:p14="http://schemas.microsoft.com/office/powerpoint/2010/main" xmlns="" val="28186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9</a:t>
            </a:fld>
            <a:endParaRPr lang="en-US" dirty="0"/>
          </a:p>
        </p:txBody>
      </p:sp>
    </p:spTree>
    <p:extLst>
      <p:ext uri="{BB962C8B-B14F-4D97-AF65-F5344CB8AC3E}">
        <p14:creationId xmlns:p14="http://schemas.microsoft.com/office/powerpoint/2010/main" xmlns="" val="95378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10</a:t>
            </a:fld>
            <a:endParaRPr lang="en-US" dirty="0"/>
          </a:p>
        </p:txBody>
      </p:sp>
    </p:spTree>
    <p:extLst>
      <p:ext uri="{BB962C8B-B14F-4D97-AF65-F5344CB8AC3E}">
        <p14:creationId xmlns:p14="http://schemas.microsoft.com/office/powerpoint/2010/main" xmlns="" val="1322478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12</a:t>
            </a:fld>
            <a:endParaRPr lang="en-US" dirty="0"/>
          </a:p>
        </p:txBody>
      </p:sp>
    </p:spTree>
    <p:extLst>
      <p:ext uri="{BB962C8B-B14F-4D97-AF65-F5344CB8AC3E}">
        <p14:creationId xmlns:p14="http://schemas.microsoft.com/office/powerpoint/2010/main" xmlns="" val="360112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pPr/>
              <a:t>13</a:t>
            </a:fld>
            <a:endParaRPr lang="en-US"/>
          </a:p>
        </p:txBody>
      </p:sp>
    </p:spTree>
    <p:extLst>
      <p:ext uri="{BB962C8B-B14F-4D97-AF65-F5344CB8AC3E}">
        <p14:creationId xmlns:p14="http://schemas.microsoft.com/office/powerpoint/2010/main" xmlns="" val="76519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9977" y="1121510"/>
            <a:ext cx="8588187" cy="1926490"/>
          </a:xfrm>
          <a:noFill/>
          <a:ln>
            <a:noFill/>
          </a:ln>
        </p:spPr>
        <p:txBody>
          <a:bodyPr lIns="0" tIns="0" rIns="0" bIns="0" anchor="b"/>
          <a:lstStyle>
            <a:lvl1pPr algn="ctr">
              <a:defRPr sz="4800" b="1" cap="none" spc="0">
                <a:ln w="1905"/>
                <a:solidFill>
                  <a:srgbClr val="000000"/>
                </a:solidFill>
                <a:effectLst>
                  <a:reflection blurRad="6350" stA="10000" endA="300" endPos="30000" dist="25400" dir="5400000" sy="-100000" algn="bl" rotWithShape="0"/>
                </a:effectLst>
              </a:defRPr>
            </a:lvl1pPr>
          </a:lstStyle>
          <a:p>
            <a:r>
              <a:rPr lang="en-US"/>
              <a:t>Click to edit Master title style</a:t>
            </a:r>
            <a:endParaRPr dirty="0"/>
          </a:p>
        </p:txBody>
      </p:sp>
      <p:sp>
        <p:nvSpPr>
          <p:cNvPr id="3" name="Subtitle 2"/>
          <p:cNvSpPr>
            <a:spLocks noGrp="1"/>
          </p:cNvSpPr>
          <p:nvPr>
            <p:ph type="subTitle" idx="1"/>
          </p:nvPr>
        </p:nvSpPr>
        <p:spPr>
          <a:xfrm>
            <a:off x="259977" y="3174999"/>
            <a:ext cx="8588188" cy="3184769"/>
          </a:xfrm>
        </p:spPr>
        <p:txBody>
          <a:bodyPr>
            <a:normAutofit/>
          </a:bodyPr>
          <a:lstStyle>
            <a:lvl1pPr marL="0" indent="0" algn="ctr">
              <a:spcBef>
                <a:spcPts val="300"/>
              </a:spcBef>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pPr/>
              <a:t>10/25/2017</a:t>
            </a:fld>
            <a:endParaRPr lang="en-US"/>
          </a:p>
        </p:txBody>
      </p:sp>
      <p:sp>
        <p:nvSpPr>
          <p:cNvPr id="5" name="Footer Placeholder 4"/>
          <p:cNvSpPr>
            <a:spLocks noGrp="1"/>
          </p:cNvSpPr>
          <p:nvPr>
            <p:ph type="ftr" sz="quarter" idx="11"/>
          </p:nvPr>
        </p:nvSpPr>
        <p:spPr>
          <a:xfrm>
            <a:off x="259976" y="6454588"/>
            <a:ext cx="3657600" cy="228600"/>
          </a:xfrm>
          <a:prstGeom prst="rect">
            <a:avLst/>
          </a:prstGeo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pPr/>
              <a:t>10/25/2017</a:t>
            </a:fld>
            <a:endParaRPr lang="en-US"/>
          </a:p>
        </p:txBody>
      </p:sp>
      <p:sp>
        <p:nvSpPr>
          <p:cNvPr id="6" name="Footer Placeholder 5"/>
          <p:cNvSpPr>
            <a:spLocks noGrp="1"/>
          </p:cNvSpPr>
          <p:nvPr>
            <p:ph type="ftr" sz="quarter" idx="11"/>
          </p:nvPr>
        </p:nvSpPr>
        <p:spPr>
          <a:xfrm>
            <a:off x="259976" y="6454588"/>
            <a:ext cx="3657600" cy="228600"/>
          </a:xfrm>
          <a:prstGeom prst="rect">
            <a:avLst/>
          </a:prstGeom>
        </p:spPr>
        <p:txBody>
          <a:bodyPr/>
          <a:lstStyle/>
          <a:p>
            <a:endParaRPr lang="en-US"/>
          </a:p>
        </p:txBody>
      </p:sp>
      <p:sp>
        <p:nvSpPr>
          <p:cNvPr id="7" name="Slide Number Placeholder 6"/>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50105" y="6454588"/>
            <a:ext cx="2398059" cy="228600"/>
          </a:xfrm>
          <a:prstGeom prst="rect">
            <a:avLst/>
          </a:prstGeom>
        </p:spPr>
        <p:txBody>
          <a:bodyPr/>
          <a:lstStyle/>
          <a:p>
            <a:fld id="{3823242C-D747-4ADD-80D8-99421268E3A8}" type="datetime1">
              <a:rPr lang="en-US" smtClean="0"/>
              <a:pPr/>
              <a:t>10/25/2017</a:t>
            </a:fld>
            <a:endParaRPr lang="en-US" dirty="0"/>
          </a:p>
        </p:txBody>
      </p:sp>
      <p:sp>
        <p:nvSpPr>
          <p:cNvPr id="6" name="Footer Placeholder 5"/>
          <p:cNvSpPr>
            <a:spLocks noGrp="1"/>
          </p:cNvSpPr>
          <p:nvPr>
            <p:ph type="ftr" sz="quarter" idx="11"/>
          </p:nvPr>
        </p:nvSpPr>
        <p:spPr>
          <a:xfrm>
            <a:off x="259976" y="6454588"/>
            <a:ext cx="3657600" cy="228600"/>
          </a:xfrm>
          <a:prstGeom prst="rect">
            <a:avLst/>
          </a:prstGeom>
        </p:spPr>
        <p:txBody>
          <a:bodyPr/>
          <a:lstStyle/>
          <a:p>
            <a:endParaRPr lang="en-US" dirty="0"/>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a:t>Click icon to add picture</a:t>
            </a: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50105" y="6454588"/>
            <a:ext cx="2398059" cy="228600"/>
          </a:xfrm>
          <a:prstGeom prst="rect">
            <a:avLst/>
          </a:prstGeom>
        </p:spPr>
        <p:txBody>
          <a:bodyPr/>
          <a:lstStyle/>
          <a:p>
            <a:fld id="{3823242C-D747-4ADD-80D8-99421268E3A8}" type="datetime1">
              <a:rPr lang="en-US" smtClean="0"/>
              <a:pPr/>
              <a:t>10/25/2017</a:t>
            </a:fld>
            <a:endParaRPr lang="en-US" dirty="0"/>
          </a:p>
        </p:txBody>
      </p:sp>
      <p:sp>
        <p:nvSpPr>
          <p:cNvPr id="6" name="Footer Placeholder 5"/>
          <p:cNvSpPr>
            <a:spLocks noGrp="1"/>
          </p:cNvSpPr>
          <p:nvPr>
            <p:ph type="ftr" sz="quarter" idx="11"/>
          </p:nvPr>
        </p:nvSpPr>
        <p:spPr>
          <a:xfrm>
            <a:off x="259976" y="6454588"/>
            <a:ext cx="3657600" cy="228600"/>
          </a:xfrm>
          <a:prstGeom prst="rect">
            <a:avLst/>
          </a:prstGeom>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50105" y="6454588"/>
            <a:ext cx="2398059" cy="228600"/>
          </a:xfrm>
          <a:prstGeom prst="rect">
            <a:avLst/>
          </a:prstGeom>
        </p:spPr>
        <p:txBody>
          <a:bodyPr/>
          <a:lstStyle/>
          <a:p>
            <a:fld id="{3823242C-D747-4ADD-80D8-99421268E3A8}" type="datetime1">
              <a:rPr lang="en-US" smtClean="0"/>
              <a:pPr/>
              <a:t>10/25/2017</a:t>
            </a:fld>
            <a:endParaRPr lang="en-US" dirty="0"/>
          </a:p>
        </p:txBody>
      </p:sp>
      <p:sp>
        <p:nvSpPr>
          <p:cNvPr id="6" name="Footer Placeholder 5"/>
          <p:cNvSpPr>
            <a:spLocks noGrp="1"/>
          </p:cNvSpPr>
          <p:nvPr>
            <p:ph type="ftr" sz="quarter" idx="11"/>
          </p:nvPr>
        </p:nvSpPr>
        <p:spPr>
          <a:xfrm>
            <a:off x="259976" y="6454588"/>
            <a:ext cx="3657600" cy="228600"/>
          </a:xfrm>
          <a:prstGeom prst="rect">
            <a:avLst/>
          </a:prstGeom>
        </p:spPr>
        <p:txBody>
          <a:bodyPr/>
          <a:lstStyle/>
          <a:p>
            <a:endParaRPr lang="en-US" dirty="0"/>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a:t>Click icon to add picture</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a:t>Click icon to add picture</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a:t>Click icon to add picture</a:t>
            </a:r>
            <a:endParaRPr/>
          </a:p>
        </p:txBody>
      </p:sp>
      <p:sp>
        <p:nvSpPr>
          <p:cNvPr id="13" name="Slide Number Placeholder 5"/>
          <p:cNvSpPr>
            <a:spLocks noGrp="1"/>
          </p:cNvSpPr>
          <p:nvPr>
            <p:ph type="sldNum" sz="quarter" idx="12"/>
          </p:nvPr>
        </p:nvSpPr>
        <p:spPr>
          <a:xfrm>
            <a:off x="8382000" y="1219200"/>
            <a:ext cx="533400" cy="365125"/>
          </a:xfrm>
          <a:prstGeom prst="rect">
            <a:avLst/>
          </a:prstGeom>
        </p:spPr>
        <p:txBody>
          <a:bodyPr/>
          <a:lstStyle/>
          <a:p>
            <a:fld id="{CF40B41D-FD10-4A38-B39B-626510BD49B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pPr/>
              <a:t>10/25/2017</a:t>
            </a:fld>
            <a:endParaRPr lang="en-US"/>
          </a:p>
        </p:txBody>
      </p:sp>
      <p:sp>
        <p:nvSpPr>
          <p:cNvPr id="5" name="Footer Placeholder 4"/>
          <p:cNvSpPr>
            <a:spLocks noGrp="1"/>
          </p:cNvSpPr>
          <p:nvPr>
            <p:ph type="ftr" sz="quarter" idx="11"/>
          </p:nvPr>
        </p:nvSpPr>
        <p:spPr>
          <a:xfrm>
            <a:off x="259976" y="6454588"/>
            <a:ext cx="3657600" cy="228600"/>
          </a:xfrm>
          <a:prstGeom prst="rect">
            <a:avLst/>
          </a:prstGeom>
        </p:spPr>
        <p:txBody>
          <a:bodyPr/>
          <a:lstStyle/>
          <a:p>
            <a:endParaRPr lang="en-US"/>
          </a:p>
        </p:txBody>
      </p:sp>
      <p:sp>
        <p:nvSpPr>
          <p:cNvPr id="6" name="Slide Number Placeholder 5"/>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0705" y="1398494"/>
            <a:ext cx="1447800" cy="484990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pPr/>
              <a:t>10/25/2017</a:t>
            </a:fld>
            <a:endParaRPr lang="en-US"/>
          </a:p>
        </p:txBody>
      </p:sp>
      <p:sp>
        <p:nvSpPr>
          <p:cNvPr id="5" name="Footer Placeholder 4"/>
          <p:cNvSpPr>
            <a:spLocks noGrp="1"/>
          </p:cNvSpPr>
          <p:nvPr>
            <p:ph type="ftr" sz="quarter" idx="11"/>
          </p:nvPr>
        </p:nvSpPr>
        <p:spPr>
          <a:xfrm>
            <a:off x="259976" y="6454588"/>
            <a:ext cx="3657600" cy="228600"/>
          </a:xfrm>
          <a:prstGeom prst="rect">
            <a:avLst/>
          </a:prstGeom>
        </p:spPr>
        <p:txBody>
          <a:bodyPr/>
          <a:lstStyle/>
          <a:p>
            <a:endParaRPr lang="en-US"/>
          </a:p>
        </p:txBody>
      </p:sp>
      <p:sp>
        <p:nvSpPr>
          <p:cNvPr id="6" name="Slide Number Placeholder 5"/>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50105" y="6454588"/>
            <a:ext cx="2398059" cy="228600"/>
          </a:xfrm>
          <a:prstGeom prst="rect">
            <a:avLst/>
          </a:prstGeom>
        </p:spPr>
        <p:txBody>
          <a:bodyPr/>
          <a:lstStyle/>
          <a:p>
            <a:fld id="{3823242C-D747-4ADD-80D8-99421268E3A8}" type="datetime1">
              <a:rPr lang="en-US" smtClean="0"/>
              <a:pPr/>
              <a:t>10/25/2017</a:t>
            </a:fld>
            <a:endParaRPr lang="en-US" dirty="0"/>
          </a:p>
        </p:txBody>
      </p:sp>
      <p:sp>
        <p:nvSpPr>
          <p:cNvPr id="3" name="Footer Placeholder 2"/>
          <p:cNvSpPr>
            <a:spLocks noGrp="1"/>
          </p:cNvSpPr>
          <p:nvPr>
            <p:ph type="ftr" sz="quarter" idx="11"/>
          </p:nvPr>
        </p:nvSpPr>
        <p:spPr>
          <a:xfrm>
            <a:off x="259976" y="6454588"/>
            <a:ext cx="3657600" cy="22860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14764" y="1304192"/>
            <a:ext cx="533400" cy="361461"/>
          </a:xfrm>
          <a:prstGeom prst="rect">
            <a:avLst/>
          </a:prstGeom>
        </p:spPr>
        <p:txBody>
          <a:bodyPr/>
          <a:lstStyle/>
          <a:p>
            <a:fld id="{CF40B41D-FD10-4A38-B39B-626510BD49B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54833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28488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rmal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6416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33273" y="56058"/>
            <a:ext cx="7386910" cy="906294"/>
          </a:xfrm>
          <a:prstGeom prst="rect">
            <a:avLst/>
          </a:prstGeom>
        </p:spPr>
        <p:txBody>
          <a:bodyPr vert="horz" lIns="91440" tIns="45720" rIns="91440" bIns="45720" rtlCol="0" anchor="ctr" anchorCtr="0">
            <a:noAutofit/>
          </a:bodyPr>
          <a:lstStyle/>
          <a:p>
            <a:r>
              <a:rPr lang="en-US"/>
              <a:t>Click to edit Master title style</a:t>
            </a:r>
            <a:endParaRPr dirty="0"/>
          </a:p>
        </p:txBody>
      </p:sp>
      <p:sp>
        <p:nvSpPr>
          <p:cNvPr id="8" name="Text Placeholder 2"/>
          <p:cNvSpPr>
            <a:spLocks noGrp="1"/>
          </p:cNvSpPr>
          <p:nvPr>
            <p:ph idx="1"/>
          </p:nvPr>
        </p:nvSpPr>
        <p:spPr>
          <a:xfrm>
            <a:off x="390768" y="1188720"/>
            <a:ext cx="8379932" cy="5032080"/>
          </a:xfrm>
          <a:prstGeom prst="rect">
            <a:avLst/>
          </a:prstGeom>
        </p:spPr>
        <p:txBody>
          <a:bodyPr vert="horz" lIns="91440" tIns="45720" rIns="91440" bIns="45720" rtlCol="0">
            <a:normAutofit/>
          </a:bodyPr>
          <a:lstStyle>
            <a:lvl1pPr>
              <a:defRPr>
                <a:solidFill>
                  <a:srgbClr val="FF3300"/>
                </a:solidFill>
              </a:defRPr>
            </a:lvl1pPr>
            <a:lvl2pPr>
              <a:defRPr>
                <a:solidFill>
                  <a:srgbClr val="FF3300"/>
                </a:solidFill>
              </a:defRPr>
            </a:lvl2pPr>
            <a:lvl3pPr>
              <a:defRPr>
                <a:solidFill>
                  <a:srgbClr val="FF3300"/>
                </a:solidFill>
              </a:defRPr>
            </a:lvl3pPr>
            <a:lvl4pPr>
              <a:defRPr>
                <a:solidFill>
                  <a:srgbClr val="FF3300"/>
                </a:solidFill>
              </a:defRPr>
            </a:lvl4pPr>
            <a:lvl5pPr>
              <a:defRPr>
                <a:solidFill>
                  <a:srgbClr val="FF33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61589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cent 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22078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cent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95247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10/25/2017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222430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09909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rmal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56826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ondary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19044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cent 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2154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cent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65005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10/25/2017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3035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20" y="1051643"/>
            <a:ext cx="8383758" cy="5151877"/>
          </a:xfrm>
        </p:spPr>
        <p:txBody>
          <a:bodyPr/>
          <a:lstStyle>
            <a:lvl1pPr>
              <a:buClrTx/>
              <a:defRPr>
                <a:solidFill>
                  <a:srgbClr val="FF3300"/>
                </a:solidFill>
              </a:defRPr>
            </a:lvl1pPr>
            <a:lvl2pPr>
              <a:buClrTx/>
              <a:defRPr>
                <a:solidFill>
                  <a:srgbClr val="FF3300"/>
                </a:solidFill>
              </a:defRPr>
            </a:lvl2pPr>
            <a:lvl3pPr>
              <a:buClr>
                <a:schemeClr val="tx1">
                  <a:lumMod val="50000"/>
                  <a:lumOff val="50000"/>
                </a:schemeClr>
              </a:buClr>
              <a:defRPr>
                <a:solidFill>
                  <a:srgbClr val="FF3300"/>
                </a:solidFill>
              </a:defRPr>
            </a:lvl3pPr>
            <a:lvl4pPr>
              <a:buClrTx/>
              <a:defRPr>
                <a:solidFill>
                  <a:srgbClr val="FF3300"/>
                </a:solidFill>
              </a:defRPr>
            </a:lvl4pPr>
            <a:lvl5pPr>
              <a:buClr>
                <a:schemeClr val="tx1">
                  <a:lumMod val="50000"/>
                  <a:lumOff val="50000"/>
                </a:schemeClr>
              </a:buClr>
              <a:defRPr>
                <a:solidFill>
                  <a:srgbClr val="FF3300"/>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258253" y="56058"/>
            <a:ext cx="6587944" cy="906294"/>
          </a:xfrm>
          <a:prstGeom prst="rect">
            <a:avLst/>
          </a:prstGeom>
        </p:spPr>
        <p:txBody>
          <a:bodyPr vert="horz" lIns="91440" tIns="45720" rIns="91440" bIns="45720" rtlCol="0" anchor="ctr" anchorCtr="0">
            <a:noAutofit/>
          </a:bodyPr>
          <a:lstStyle/>
          <a:p>
            <a:r>
              <a:rPr lang="en-US"/>
              <a:t>Click to edit Master 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976" y="1123462"/>
            <a:ext cx="8588188" cy="1977291"/>
          </a:xfrm>
        </p:spPr>
        <p:txBody>
          <a:bodyPr anchor="b" anchorCtr="0"/>
          <a:lstStyle>
            <a:lvl1pPr algn="r">
              <a:defRPr sz="4800" b="0" cap="none" baseline="0">
                <a:solidFill>
                  <a:srgbClr val="FF3300"/>
                </a:solidFill>
              </a:defRPr>
            </a:lvl1pPr>
          </a:lstStyle>
          <a:p>
            <a:r>
              <a:rPr lang="en-US"/>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rgbClr val="8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16858" y="1111170"/>
            <a:ext cx="4018099" cy="5123783"/>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92920" y="1111170"/>
            <a:ext cx="4020774" cy="5123783"/>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16859" y="1118343"/>
            <a:ext cx="4018098" cy="645459"/>
          </a:xfrm>
        </p:spPr>
        <p:txBody>
          <a:bodyPr anchor="ctr" anchorCtr="0">
            <a:normAutofit/>
          </a:bodyPr>
          <a:lstStyle>
            <a:lvl1pPr marL="0" indent="0" algn="l">
              <a:spcBef>
                <a:spcPts val="300"/>
              </a:spcBef>
              <a:buNone/>
              <a:defRPr sz="24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6858" y="1763802"/>
            <a:ext cx="4018099" cy="4469936"/>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92920" y="1118343"/>
            <a:ext cx="4021312" cy="645459"/>
          </a:xfrm>
        </p:spPr>
        <p:txBody>
          <a:bodyPr anchor="ctr" anchorCtr="0">
            <a:normAutofit/>
          </a:bodyPr>
          <a:lstStyle>
            <a:lvl1pPr marL="0" indent="0" algn="l">
              <a:spcBef>
                <a:spcPts val="300"/>
              </a:spcBef>
              <a:buNone/>
              <a:defRPr sz="24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92920" y="1763802"/>
            <a:ext cx="4021312" cy="4469936"/>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pPr/>
              <a:t>10/25/2017</a:t>
            </a:fld>
            <a:endParaRPr lang="en-US"/>
          </a:p>
        </p:txBody>
      </p:sp>
      <p:sp>
        <p:nvSpPr>
          <p:cNvPr id="4" name="Footer Placeholder 3"/>
          <p:cNvSpPr>
            <a:spLocks noGrp="1"/>
          </p:cNvSpPr>
          <p:nvPr>
            <p:ph type="ftr" sz="quarter" idx="11"/>
          </p:nvPr>
        </p:nvSpPr>
        <p:spPr>
          <a:xfrm>
            <a:off x="259976" y="6454588"/>
            <a:ext cx="3657600" cy="228600"/>
          </a:xfrm>
          <a:prstGeom prst="rect">
            <a:avLst/>
          </a:prstGeom>
        </p:spPr>
        <p:txBody>
          <a:bodyPr/>
          <a:lstStyle/>
          <a:p>
            <a:endParaRPr lang="en-US"/>
          </a:p>
        </p:txBody>
      </p:sp>
      <p:sp>
        <p:nvSpPr>
          <p:cNvPr id="5" name="Slide Number Placeholder 4"/>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pPr/>
              <a:t>10/25/2017</a:t>
            </a:fld>
            <a:endParaRPr lang="en-US"/>
          </a:p>
        </p:txBody>
      </p:sp>
      <p:sp>
        <p:nvSpPr>
          <p:cNvPr id="3" name="Footer Placeholder 2"/>
          <p:cNvSpPr>
            <a:spLocks noGrp="1"/>
          </p:cNvSpPr>
          <p:nvPr>
            <p:ph type="ftr" sz="quarter" idx="11"/>
          </p:nvPr>
        </p:nvSpPr>
        <p:spPr>
          <a:xfrm>
            <a:off x="259976" y="6454588"/>
            <a:ext cx="3657600" cy="228600"/>
          </a:xfrm>
          <a:prstGeom prst="rect">
            <a:avLst/>
          </a:prstGeom>
        </p:spPr>
        <p:txBody>
          <a:bodyPr/>
          <a:lstStyle/>
          <a:p>
            <a:endParaRPr lang="en-US"/>
          </a:p>
        </p:txBody>
      </p:sp>
      <p:sp>
        <p:nvSpPr>
          <p:cNvPr id="4" name="Slide Number Placeholder 3"/>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a:t>Click to edit Master text styles</a:t>
            </a:r>
          </a:p>
        </p:txBody>
      </p:sp>
      <p:sp>
        <p:nvSpPr>
          <p:cNvPr id="5" name="Date Placeholder 4"/>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pPr/>
              <a:t>10/25/2017</a:t>
            </a:fld>
            <a:endParaRPr lang="en-US"/>
          </a:p>
        </p:txBody>
      </p:sp>
      <p:sp>
        <p:nvSpPr>
          <p:cNvPr id="6" name="Footer Placeholder 5"/>
          <p:cNvSpPr>
            <a:spLocks noGrp="1"/>
          </p:cNvSpPr>
          <p:nvPr>
            <p:ph type="ftr" sz="quarter" idx="11"/>
          </p:nvPr>
        </p:nvSpPr>
        <p:spPr>
          <a:xfrm>
            <a:off x="259976" y="6454588"/>
            <a:ext cx="3657600" cy="228600"/>
          </a:xfrm>
          <a:prstGeom prst="rect">
            <a:avLst/>
          </a:prstGeom>
        </p:spPr>
        <p:txBody>
          <a:bodyPr/>
          <a:lstStyle/>
          <a:p>
            <a:endParaRPr lang="en-US"/>
          </a:p>
        </p:txBody>
      </p:sp>
      <p:sp>
        <p:nvSpPr>
          <p:cNvPr id="7" name="Slide Number Placeholder 6"/>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90" y="56058"/>
            <a:ext cx="7364115" cy="906294"/>
          </a:xfrm>
          <a:prstGeom prst="rect">
            <a:avLst/>
          </a:prstGeom>
        </p:spPr>
        <p:txBody>
          <a:bodyPr vert="horz" lIns="91440" tIns="45720" rIns="91440" bIns="45720" rtlCol="0" anchor="ctr" anchorCtr="0">
            <a:noAutofit/>
          </a:bodyPr>
          <a:lstStyle/>
          <a:p>
            <a:r>
              <a:rPr lang="en-US"/>
              <a:t>Click to edit Master title style</a:t>
            </a:r>
            <a:endParaRPr dirty="0"/>
          </a:p>
        </p:txBody>
      </p:sp>
      <p:sp>
        <p:nvSpPr>
          <p:cNvPr id="3" name="Text Placeholder 2"/>
          <p:cNvSpPr>
            <a:spLocks noGrp="1"/>
          </p:cNvSpPr>
          <p:nvPr>
            <p:ph type="body" idx="1"/>
          </p:nvPr>
        </p:nvSpPr>
        <p:spPr>
          <a:xfrm>
            <a:off x="390768" y="1188720"/>
            <a:ext cx="8379932" cy="4922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grpSp>
        <p:nvGrpSpPr>
          <p:cNvPr id="8" name="Group 7"/>
          <p:cNvGrpSpPr/>
          <p:nvPr/>
        </p:nvGrpSpPr>
        <p:grpSpPr>
          <a:xfrm>
            <a:off x="8255317" y="6352502"/>
            <a:ext cx="648355" cy="303660"/>
            <a:chOff x="8401387" y="819803"/>
            <a:chExt cx="488091" cy="228600"/>
          </a:xfrm>
        </p:grpSpPr>
        <p:pic>
          <p:nvPicPr>
            <p:cNvPr id="10" name="Picture 9" descr="DirectionalButtons-Full.png">
              <a:hlinkClick r:id="" action="ppaction://hlinkshowjump?jump=lastslideviewed"/>
            </p:cNvPr>
            <p:cNvPicPr>
              <a:picLocks noChangeAspect="1"/>
            </p:cNvPicPr>
            <p:nvPr/>
          </p:nvPicPr>
          <p:blipFill rotWithShape="1">
            <a:blip r:embed="rId19"/>
            <a:srcRect r="48167"/>
            <a:stretch/>
          </p:blipFill>
          <p:spPr>
            <a:xfrm>
              <a:off x="8401387" y="819803"/>
              <a:ext cx="252994" cy="228600"/>
            </a:xfrm>
            <a:prstGeom prst="rect">
              <a:avLst/>
            </a:prstGeom>
          </p:spPr>
        </p:pic>
        <p:pic>
          <p:nvPicPr>
            <p:cNvPr id="9" name="Picture 8" descr="DirectionalButtons-Full.png">
              <a:hlinkClick r:id="" action="ppaction://hlinkshowjump?jump=nextslide"/>
            </p:cNvPr>
            <p:cNvPicPr>
              <a:picLocks noChangeAspect="1"/>
            </p:cNvPicPr>
            <p:nvPr userDrawn="1"/>
          </p:nvPicPr>
          <p:blipFill rotWithShape="1">
            <a:blip r:embed="rId19"/>
            <a:srcRect l="51833"/>
            <a:stretch/>
          </p:blipFill>
          <p:spPr>
            <a:xfrm>
              <a:off x="8654381" y="819803"/>
              <a:ext cx="235097" cy="228600"/>
            </a:xfrm>
            <a:prstGeom prst="rect">
              <a:avLst/>
            </a:prstGeom>
          </p:spPr>
        </p:pic>
      </p:grpSp>
      <p:sp>
        <p:nvSpPr>
          <p:cNvPr id="11" name="Rectangle 10">
            <a:hlinkClick r:id="" action="ppaction://hlinkshowjump?jump=firstslide"/>
          </p:cNvPr>
          <p:cNvSpPr/>
          <p:nvPr/>
        </p:nvSpPr>
        <p:spPr>
          <a:xfrm>
            <a:off x="7580106" y="1"/>
            <a:ext cx="1563893" cy="873062"/>
          </a:xfrm>
          <a:prstGeom prst="rect">
            <a:avLst/>
          </a:prstGeom>
          <a:solidFill>
            <a:srgbClr val="FFFFFF">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l" defTabSz="914400" rtl="0" eaLnBrk="1" latinLnBrk="0" hangingPunct="1">
        <a:spcBef>
          <a:spcPct val="0"/>
        </a:spcBef>
        <a:buNone/>
        <a:defRPr sz="3200" kern="1200" spc="0">
          <a:solidFill>
            <a:srgbClr val="000000"/>
          </a:solidFill>
          <a:latin typeface="Arial"/>
          <a:ea typeface="+mj-ea"/>
          <a:cs typeface="Arial"/>
        </a:defRPr>
      </a:lvl1pPr>
    </p:titleStyle>
    <p:bodyStyle>
      <a:lvl1pPr marL="228600" indent="-228600" algn="l" defTabSz="914400" rtl="0" eaLnBrk="1" latinLnBrk="0" hangingPunct="1">
        <a:spcBef>
          <a:spcPts val="2000"/>
        </a:spcBef>
        <a:buClrTx/>
        <a:buSzPct val="100000"/>
        <a:buFont typeface="Arial"/>
        <a:buChar char="•"/>
        <a:defRPr sz="2000" kern="1200">
          <a:solidFill>
            <a:srgbClr val="FF3300"/>
          </a:solidFill>
          <a:latin typeface="+mn-lt"/>
          <a:ea typeface="+mn-ea"/>
          <a:cs typeface="+mn-cs"/>
        </a:defRPr>
      </a:lvl1pPr>
      <a:lvl2pPr marL="457200" indent="-228600" algn="l" defTabSz="914400" rtl="0" eaLnBrk="1" latinLnBrk="0" hangingPunct="1">
        <a:spcBef>
          <a:spcPts val="600"/>
        </a:spcBef>
        <a:buClrTx/>
        <a:buSzPct val="100000"/>
        <a:buFont typeface="Arial"/>
        <a:buChar char="•"/>
        <a:defRPr sz="1800" kern="1200">
          <a:solidFill>
            <a:srgbClr val="FF3300"/>
          </a:solidFill>
          <a:latin typeface="+mn-lt"/>
          <a:ea typeface="+mn-ea"/>
          <a:cs typeface="+mn-cs"/>
        </a:defRPr>
      </a:lvl2pPr>
      <a:lvl3pPr marL="685800" indent="-228600" algn="l" defTabSz="914400" rtl="0" eaLnBrk="1" latinLnBrk="0" hangingPunct="1">
        <a:spcBef>
          <a:spcPts val="600"/>
        </a:spcBef>
        <a:buClrTx/>
        <a:buSzPct val="100000"/>
        <a:buFont typeface="Arial"/>
        <a:buChar char="•"/>
        <a:defRPr sz="1800" kern="1200">
          <a:solidFill>
            <a:srgbClr val="FF3300"/>
          </a:solidFill>
          <a:latin typeface="+mn-lt"/>
          <a:ea typeface="+mn-ea"/>
          <a:cs typeface="+mn-cs"/>
        </a:defRPr>
      </a:lvl3pPr>
      <a:lvl4pPr marL="914400" indent="-228600" algn="l" defTabSz="914400" rtl="0" eaLnBrk="1" latinLnBrk="0" hangingPunct="1">
        <a:spcBef>
          <a:spcPts val="600"/>
        </a:spcBef>
        <a:buClrTx/>
        <a:buSzPct val="100000"/>
        <a:buFont typeface="Arial"/>
        <a:buChar char="•"/>
        <a:defRPr sz="1800" kern="1200">
          <a:solidFill>
            <a:srgbClr val="FF3300"/>
          </a:solidFill>
          <a:latin typeface="+mn-lt"/>
          <a:ea typeface="+mn-ea"/>
          <a:cs typeface="+mn-cs"/>
        </a:defRPr>
      </a:lvl4pPr>
      <a:lvl5pPr marL="1143000" indent="-228600" algn="l" defTabSz="914400" rtl="0" eaLnBrk="1" latinLnBrk="0" hangingPunct="1">
        <a:spcBef>
          <a:spcPts val="600"/>
        </a:spcBef>
        <a:buClrTx/>
        <a:buSzPct val="100000"/>
        <a:buFont typeface="Arial"/>
        <a:buChar char="•"/>
        <a:defRPr sz="1800" kern="1200">
          <a:solidFill>
            <a:srgbClr val="FF3300"/>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2702957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txStyles>
    <p:titleStyle>
      <a:lvl1pPr algn="r" defTabSz="457200" rtl="0" eaLnBrk="1" latinLnBrk="0" hangingPunct="1">
        <a:spcBef>
          <a:spcPct val="0"/>
        </a:spcBef>
        <a:buNone/>
        <a:defRPr sz="4400" kern="1200">
          <a:solidFill>
            <a:schemeClr val="tx1"/>
          </a:solidFill>
          <a:latin typeface="+mj-lt"/>
          <a:ea typeface="+mj-ea"/>
          <a:cs typeface="+mj-cs"/>
        </a:defRPr>
      </a:lvl1pPr>
    </p:titleStyle>
    <p:bodyStyle>
      <a:lvl1pPr marL="457200" indent="-4572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8910234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txStyles>
    <p:titleStyle>
      <a:lvl1pPr algn="r" defTabSz="457200" rtl="0" eaLnBrk="1" latinLnBrk="0" hangingPunct="1">
        <a:spcBef>
          <a:spcPct val="0"/>
        </a:spcBef>
        <a:buNone/>
        <a:defRPr sz="4400" kern="1200">
          <a:solidFill>
            <a:schemeClr val="tx1"/>
          </a:solidFill>
          <a:latin typeface="+mj-lt"/>
          <a:ea typeface="+mj-ea"/>
          <a:cs typeface="+mj-cs"/>
        </a:defRPr>
      </a:lvl1pPr>
    </p:titleStyle>
    <p:bodyStyle>
      <a:lvl1pPr marL="457200" indent="-4572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wascsenior.org/lexicon/14"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hyperlink" Target="http://caepnet.org/standards/commission-on-standards" TargetMode="External"/><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hyperlink" Target="http://www.livetext.com/"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ng.com/imag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2095" y="1"/>
            <a:ext cx="9536095" cy="6858000"/>
          </a:xfrm>
          <a:prstGeom prst="rect">
            <a:avLst/>
          </a:prstGeom>
        </p:spPr>
      </p:pic>
      <p:pic>
        <p:nvPicPr>
          <p:cNvPr id="6" name="Picture 5"/>
          <p:cNvPicPr>
            <a:picLocks noChangeAspect="1"/>
          </p:cNvPicPr>
          <p:nvPr/>
        </p:nvPicPr>
        <p:blipFill>
          <a:blip r:embed="rId4">
            <a:alphaModFix amt="40000"/>
            <a:extLst>
              <a:ext uri="{28A0092B-C50C-407E-A947-70E740481C1C}">
                <a14:useLocalDpi xmlns:a14="http://schemas.microsoft.com/office/drawing/2010/main" xmlns="" val="0"/>
              </a:ext>
            </a:extLst>
          </a:blip>
          <a:stretch>
            <a:fillRect/>
          </a:stretch>
        </p:blipFill>
        <p:spPr>
          <a:xfrm>
            <a:off x="5448799" y="5187324"/>
            <a:ext cx="1653750" cy="309691"/>
          </a:xfrm>
          <a:prstGeom prst="rect">
            <a:avLst/>
          </a:prstGeom>
          <a:effectLst/>
        </p:spPr>
      </p:pic>
      <p:pic>
        <p:nvPicPr>
          <p:cNvPr id="7" name="Picture 6"/>
          <p:cNvPicPr>
            <a:picLocks noChangeAspect="1"/>
          </p:cNvPicPr>
          <p:nvPr/>
        </p:nvPicPr>
        <p:blipFill>
          <a:blip r:embed="rId5">
            <a:alphaModFix amt="40000"/>
            <a:extLst>
              <a:ext uri="{28A0092B-C50C-407E-A947-70E740481C1C}">
                <a14:useLocalDpi xmlns:a14="http://schemas.microsoft.com/office/drawing/2010/main" xmlns="" val="0"/>
              </a:ext>
            </a:extLst>
          </a:blip>
          <a:stretch>
            <a:fillRect/>
          </a:stretch>
        </p:blipFill>
        <p:spPr>
          <a:xfrm>
            <a:off x="7102549" y="2861242"/>
            <a:ext cx="1604004" cy="369673"/>
          </a:xfrm>
          <a:prstGeom prst="rect">
            <a:avLst/>
          </a:prstGeom>
          <a:effectLst/>
        </p:spPr>
      </p:pic>
      <p:pic>
        <p:nvPicPr>
          <p:cNvPr id="8" name="Picture 7"/>
          <p:cNvPicPr>
            <a:picLocks noChangeAspect="1"/>
          </p:cNvPicPr>
          <p:nvPr/>
        </p:nvPicPr>
        <p:blipFill>
          <a:blip r:embed="rId6">
            <a:alphaModFix amt="40000"/>
            <a:extLst>
              <a:ext uri="{28A0092B-C50C-407E-A947-70E740481C1C}">
                <a14:useLocalDpi xmlns:a14="http://schemas.microsoft.com/office/drawing/2010/main" xmlns="" val="0"/>
              </a:ext>
            </a:extLst>
          </a:blip>
          <a:stretch>
            <a:fillRect/>
          </a:stretch>
        </p:blipFill>
        <p:spPr>
          <a:xfrm>
            <a:off x="521291" y="3306726"/>
            <a:ext cx="1686518" cy="412260"/>
          </a:xfrm>
          <a:prstGeom prst="rect">
            <a:avLst/>
          </a:prstGeom>
          <a:effectLst/>
        </p:spPr>
      </p:pic>
      <p:pic>
        <p:nvPicPr>
          <p:cNvPr id="9" name="Picture 8"/>
          <p:cNvPicPr>
            <a:picLocks noChangeAspect="1"/>
          </p:cNvPicPr>
          <p:nvPr/>
        </p:nvPicPr>
        <p:blipFill>
          <a:blip r:embed="rId7">
            <a:alphaModFix amt="40000"/>
            <a:extLst>
              <a:ext uri="{28A0092B-C50C-407E-A947-70E740481C1C}">
                <a14:useLocalDpi xmlns:a14="http://schemas.microsoft.com/office/drawing/2010/main" xmlns="" val="0"/>
              </a:ext>
            </a:extLst>
          </a:blip>
          <a:stretch>
            <a:fillRect/>
          </a:stretch>
        </p:blipFill>
        <p:spPr>
          <a:xfrm>
            <a:off x="3438598" y="4374244"/>
            <a:ext cx="1229536" cy="465552"/>
          </a:xfrm>
          <a:prstGeom prst="rect">
            <a:avLst/>
          </a:prstGeom>
          <a:effectLst/>
        </p:spPr>
      </p:pic>
      <p:pic>
        <p:nvPicPr>
          <p:cNvPr id="10" name="Picture 9"/>
          <p:cNvPicPr>
            <a:picLocks noChangeAspect="1"/>
          </p:cNvPicPr>
          <p:nvPr/>
        </p:nvPicPr>
        <p:blipFill>
          <a:blip r:embed="rId8">
            <a:alphaModFix amt="20000"/>
            <a:extLst>
              <a:ext uri="{28A0092B-C50C-407E-A947-70E740481C1C}">
                <a14:useLocalDpi xmlns:a14="http://schemas.microsoft.com/office/drawing/2010/main" xmlns="" val="0"/>
              </a:ext>
            </a:extLst>
          </a:blip>
          <a:stretch>
            <a:fillRect/>
          </a:stretch>
        </p:blipFill>
        <p:spPr>
          <a:xfrm>
            <a:off x="3881325" y="2496762"/>
            <a:ext cx="1133844" cy="549316"/>
          </a:xfrm>
          <a:prstGeom prst="rect">
            <a:avLst/>
          </a:prstGeom>
          <a:effectLst/>
        </p:spPr>
      </p:pic>
    </p:spTree>
    <p:extLst>
      <p:ext uri="{BB962C8B-B14F-4D97-AF65-F5344CB8AC3E}">
        <p14:creationId xmlns:p14="http://schemas.microsoft.com/office/powerpoint/2010/main" xmlns="" val="164086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endCondLst>
                                    <p:cond evt="onNext" delay="0">
                                      <p:tgtEl>
                                        <p:sldTgt/>
                                      </p:tgtEl>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45000"/>
                                        <p:tgtEl>
                                          <p:spTgt spid="8"/>
                                        </p:tgtEl>
                                      </p:cBhvr>
                                    </p:animEffect>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1000" tmFilter="0, 0; .2, .5; .8, .5; 1, 0"/>
                                        <p:tgtEl>
                                          <p:spTgt spid="8"/>
                                        </p:tgtEl>
                                      </p:cBhvr>
                                    </p:animEffect>
                                    <p:animScale>
                                      <p:cBhvr>
                                        <p:cTn id="10" dur="500" autoRev="1" fill="hold"/>
                                        <p:tgtEl>
                                          <p:spTgt spid="8"/>
                                        </p:tgtEl>
                                      </p:cBhvr>
                                      <p:by x="105000" y="105000"/>
                                    </p:animScale>
                                  </p:childTnLst>
                                </p:cTn>
                              </p:par>
                              <p:par>
                                <p:cTn id="11" presetID="10" presetClass="entr" presetSubtype="0" repeatCount="1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45000"/>
                                        <p:tgtEl>
                                          <p:spTgt spid="10"/>
                                        </p:tgtEl>
                                      </p:cBhvr>
                                    </p:animEffect>
                                  </p:childTnLst>
                                </p:cTn>
                              </p:par>
                              <p:par>
                                <p:cTn id="14" presetID="26" presetClass="emph" presetSubtype="0" repeatCount="indefinite" fill="hold" nodeType="withEffect">
                                  <p:stCondLst>
                                    <p:cond delay="0"/>
                                  </p:stCondLst>
                                  <p:endCondLst>
                                    <p:cond evt="onNext" delay="0">
                                      <p:tgtEl>
                                        <p:sldTgt/>
                                      </p:tgtEl>
                                    </p:cond>
                                  </p:endCondLst>
                                  <p:childTnLst>
                                    <p:animEffect transition="out" filter="fade">
                                      <p:cBhvr>
                                        <p:cTn id="15" dur="1000" tmFilter="0, 0; .2, .5; .8, .5; 1, 0"/>
                                        <p:tgtEl>
                                          <p:spTgt spid="10"/>
                                        </p:tgtEl>
                                      </p:cBhvr>
                                    </p:animEffect>
                                    <p:animScale>
                                      <p:cBhvr>
                                        <p:cTn id="16" dur="500" autoRev="1" fill="hold"/>
                                        <p:tgtEl>
                                          <p:spTgt spid="10"/>
                                        </p:tgtEl>
                                      </p:cBhvr>
                                      <p:by x="105000" y="105000"/>
                                    </p:animScale>
                                  </p:childTnLst>
                                </p:cTn>
                              </p:par>
                              <p:par>
                                <p:cTn id="17" presetID="10" presetClass="entr" presetSubtype="0" repeatCount="indefinite" fill="hold" nodeType="withEffect">
                                  <p:stCondLst>
                                    <p:cond delay="0"/>
                                  </p:stCondLst>
                                  <p:endCondLst>
                                    <p:cond evt="onNext" delay="0">
                                      <p:tgtEl>
                                        <p:sldTgt/>
                                      </p:tgtEl>
                                    </p:cond>
                                  </p:endCondLst>
                                  <p:childTnLst>
                                    <p:set>
                                      <p:cBhvr>
                                        <p:cTn id="18" dur="1" fill="hold">
                                          <p:stCondLst>
                                            <p:cond delay="0"/>
                                          </p:stCondLst>
                                        </p:cTn>
                                        <p:tgtEl>
                                          <p:spTgt spid="9"/>
                                        </p:tgtEl>
                                        <p:attrNameLst>
                                          <p:attrName>style.visibility</p:attrName>
                                        </p:attrNameLst>
                                      </p:cBhvr>
                                      <p:to>
                                        <p:strVal val="visible"/>
                                      </p:to>
                                    </p:set>
                                    <p:animEffect transition="in" filter="fade">
                                      <p:cBhvr>
                                        <p:cTn id="19" dur="45000"/>
                                        <p:tgtEl>
                                          <p:spTgt spid="9"/>
                                        </p:tgtEl>
                                      </p:cBhvr>
                                    </p:animEffect>
                                  </p:childTnLst>
                                </p:cTn>
                              </p:par>
                              <p:par>
                                <p:cTn id="20" presetID="26" presetClass="emph" presetSubtype="0" repeatCount="indefinite" fill="hold" nodeType="withEffect">
                                  <p:stCondLst>
                                    <p:cond delay="0"/>
                                  </p:stCondLst>
                                  <p:endCondLst>
                                    <p:cond evt="onNext" delay="0">
                                      <p:tgtEl>
                                        <p:sldTgt/>
                                      </p:tgtEl>
                                    </p:cond>
                                  </p:endCondLst>
                                  <p:childTnLst>
                                    <p:animEffect transition="out" filter="fade">
                                      <p:cBhvr>
                                        <p:cTn id="21" dur="1000" tmFilter="0, 0; .2, .5; .8, .5; 1, 0"/>
                                        <p:tgtEl>
                                          <p:spTgt spid="9"/>
                                        </p:tgtEl>
                                      </p:cBhvr>
                                    </p:animEffect>
                                    <p:animScale>
                                      <p:cBhvr>
                                        <p:cTn id="22" dur="500" autoRev="1" fill="hold"/>
                                        <p:tgtEl>
                                          <p:spTgt spid="9"/>
                                        </p:tgtEl>
                                      </p:cBhvr>
                                      <p:by x="105000" y="105000"/>
                                    </p:animScale>
                                  </p:childTnLst>
                                </p:cTn>
                              </p:par>
                              <p:par>
                                <p:cTn id="23" presetID="10" presetClass="entr" presetSubtype="0" repeatCount="indefinite" fill="hold" nodeType="withEffect">
                                  <p:stCondLst>
                                    <p:cond delay="0"/>
                                  </p:stCondLst>
                                  <p:endCondLst>
                                    <p:cond evt="onNext" delay="0">
                                      <p:tgtEl>
                                        <p:sldTgt/>
                                      </p:tgtEl>
                                    </p:cond>
                                  </p:endCondLst>
                                  <p:childTnLst>
                                    <p:set>
                                      <p:cBhvr>
                                        <p:cTn id="24" dur="1" fill="hold">
                                          <p:stCondLst>
                                            <p:cond delay="0"/>
                                          </p:stCondLst>
                                        </p:cTn>
                                        <p:tgtEl>
                                          <p:spTgt spid="6"/>
                                        </p:tgtEl>
                                        <p:attrNameLst>
                                          <p:attrName>style.visibility</p:attrName>
                                        </p:attrNameLst>
                                      </p:cBhvr>
                                      <p:to>
                                        <p:strVal val="visible"/>
                                      </p:to>
                                    </p:set>
                                    <p:animEffect transition="in" filter="fade">
                                      <p:cBhvr>
                                        <p:cTn id="25" dur="45000"/>
                                        <p:tgtEl>
                                          <p:spTgt spid="6"/>
                                        </p:tgtEl>
                                      </p:cBhvr>
                                    </p:animEffect>
                                  </p:childTnLst>
                                </p:cTn>
                              </p:par>
                              <p:par>
                                <p:cTn id="26" presetID="26" presetClass="emph" presetSubtype="0" repeatCount="indefinite" fill="hold" nodeType="withEffect">
                                  <p:stCondLst>
                                    <p:cond delay="0"/>
                                  </p:stCondLst>
                                  <p:endCondLst>
                                    <p:cond evt="onNext" delay="0">
                                      <p:tgtEl>
                                        <p:sldTgt/>
                                      </p:tgtEl>
                                    </p:cond>
                                  </p:endCondLst>
                                  <p:childTnLst>
                                    <p:animEffect transition="out" filter="fade">
                                      <p:cBhvr>
                                        <p:cTn id="27" dur="1000" tmFilter="0, 0; .2, .5; .8, .5; 1, 0"/>
                                        <p:tgtEl>
                                          <p:spTgt spid="6"/>
                                        </p:tgtEl>
                                      </p:cBhvr>
                                    </p:animEffect>
                                    <p:animScale>
                                      <p:cBhvr>
                                        <p:cTn id="28" dur="500" autoRev="1" fill="hold"/>
                                        <p:tgtEl>
                                          <p:spTgt spid="6"/>
                                        </p:tgtEl>
                                      </p:cBhvr>
                                      <p:by x="105000" y="105000"/>
                                    </p:animScale>
                                  </p:childTnLst>
                                </p:cTn>
                              </p:par>
                              <p:par>
                                <p:cTn id="29" presetID="10" presetClass="entr" presetSubtype="0" repeatCount="indefinite" fill="hold" nodeType="withEffect">
                                  <p:stCondLst>
                                    <p:cond delay="0"/>
                                  </p:stCondLst>
                                  <p:endCondLst>
                                    <p:cond evt="onNext" delay="0">
                                      <p:tgtEl>
                                        <p:sldTgt/>
                                      </p:tgtEl>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45000"/>
                                        <p:tgtEl>
                                          <p:spTgt spid="7"/>
                                        </p:tgtEl>
                                      </p:cBhvr>
                                    </p:animEffect>
                                  </p:childTnLst>
                                </p:cTn>
                              </p:par>
                              <p:par>
                                <p:cTn id="32" presetID="26" presetClass="emph" presetSubtype="0" repeatCount="indefinite" fill="hold" nodeType="withEffect">
                                  <p:stCondLst>
                                    <p:cond delay="0"/>
                                  </p:stCondLst>
                                  <p:endCondLst>
                                    <p:cond evt="onNext" delay="0">
                                      <p:tgtEl>
                                        <p:sldTgt/>
                                      </p:tgtEl>
                                    </p:cond>
                                  </p:endCondLst>
                                  <p:childTnLst>
                                    <p:animEffect transition="out" filter="fade">
                                      <p:cBhvr>
                                        <p:cTn id="33" dur="1000" tmFilter="0, 0; .2, .5; .8, .5; 1, 0"/>
                                        <p:tgtEl>
                                          <p:spTgt spid="7"/>
                                        </p:tgtEl>
                                      </p:cBhvr>
                                    </p:animEffect>
                                    <p:animScale>
                                      <p:cBhvr>
                                        <p:cTn id="34"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358639"/>
            <a:ext cx="9144000" cy="583660"/>
          </a:xfrm>
        </p:spPr>
        <p:txBody>
          <a:bodyPr>
            <a:normAutofit/>
          </a:bodyPr>
          <a:lstStyle/>
          <a:p>
            <a:pPr algn="ctr"/>
            <a:r>
              <a:rPr lang="en-US" b="1" dirty="0">
                <a:solidFill>
                  <a:srgbClr val="F93806"/>
                </a:solidFill>
              </a:rPr>
              <a:t>Rubric Definition</a:t>
            </a:r>
          </a:p>
        </p:txBody>
      </p:sp>
      <p:sp>
        <p:nvSpPr>
          <p:cNvPr id="3" name="Content Placeholder 2"/>
          <p:cNvSpPr>
            <a:spLocks noGrp="1"/>
          </p:cNvSpPr>
          <p:nvPr>
            <p:ph idx="1"/>
          </p:nvPr>
        </p:nvSpPr>
        <p:spPr>
          <a:xfrm>
            <a:off x="457200" y="1465943"/>
            <a:ext cx="8077200" cy="4660220"/>
          </a:xfrm>
        </p:spPr>
        <p:txBody>
          <a:bodyPr>
            <a:normAutofit/>
          </a:bodyPr>
          <a:lstStyle/>
          <a:p>
            <a:pPr marL="0" indent="0">
              <a:buNone/>
            </a:pPr>
            <a:r>
              <a:rPr lang="en-US" dirty="0">
                <a:solidFill>
                  <a:schemeClr val="tx1"/>
                </a:solidFill>
              </a:rPr>
              <a:t>“Rubric – 1. a tool for scoring student work or performances, typically in the form of a table or matrix, with criteria that describe the dimensions of the outcome down the left -hand vertical axis, and levels of performance across the horizontal axis. The work or performance may be given an overall score (holistic scoring), or criteria may be scored individually (analytic scoring). </a:t>
            </a:r>
            <a:r>
              <a:rPr lang="en-US" i="1" dirty="0">
                <a:solidFill>
                  <a:schemeClr val="tx1"/>
                </a:solidFill>
              </a:rPr>
              <a:t>Rubrics are also used to communicate expectations to students [emphasis added]</a:t>
            </a:r>
            <a:r>
              <a:rPr lang="en-US" dirty="0">
                <a:solidFill>
                  <a:schemeClr val="tx1"/>
                </a:solidFill>
              </a:rPr>
              <a:t>.” </a:t>
            </a:r>
          </a:p>
          <a:p>
            <a:pPr marL="0" indent="0">
              <a:buNone/>
            </a:pPr>
            <a:endParaRPr lang="en-US" sz="1600" dirty="0">
              <a:solidFill>
                <a:schemeClr val="tx1"/>
              </a:solidFill>
            </a:endParaRPr>
          </a:p>
          <a:p>
            <a:pPr marL="0" indent="0" algn="ctr">
              <a:buNone/>
            </a:pPr>
            <a:r>
              <a:rPr lang="en-US" sz="1600" dirty="0">
                <a:solidFill>
                  <a:schemeClr val="tx1"/>
                </a:solidFill>
              </a:rPr>
              <a:t>Western Association of Schools and Colleges (WASC) Glossary </a:t>
            </a:r>
            <a:br>
              <a:rPr lang="en-US" sz="1600" dirty="0">
                <a:solidFill>
                  <a:schemeClr val="tx1"/>
                </a:solidFill>
              </a:rPr>
            </a:br>
            <a:r>
              <a:rPr lang="en-US" sz="1600" dirty="0">
                <a:solidFill>
                  <a:schemeClr val="tx1"/>
                </a:solidFill>
              </a:rPr>
              <a:t>(available on line at  </a:t>
            </a:r>
            <a:r>
              <a:rPr lang="en-US" sz="1600" dirty="0">
                <a:solidFill>
                  <a:srgbClr val="00B0F0"/>
                </a:solidFill>
                <a:hlinkClick r:id="rId4"/>
              </a:rPr>
              <a:t>www.wascsenior.org/lexicon/14#letter-r</a:t>
            </a:r>
            <a:r>
              <a:rPr lang="en-US" sz="1600" dirty="0">
                <a:solidFill>
                  <a:schemeClr val="tx1"/>
                </a:solidFill>
              </a:rPr>
              <a:t>)</a:t>
            </a:r>
          </a:p>
        </p:txBody>
      </p:sp>
    </p:spTree>
    <p:extLst>
      <p:ext uri="{BB962C8B-B14F-4D97-AF65-F5344CB8AC3E}">
        <p14:creationId xmlns:p14="http://schemas.microsoft.com/office/powerpoint/2010/main" xmlns="" val="2806842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233464"/>
            <a:ext cx="9144000" cy="761147"/>
          </a:xfrm>
        </p:spPr>
        <p:txBody>
          <a:bodyPr/>
          <a:lstStyle/>
          <a:p>
            <a:pPr algn="ctr"/>
            <a:r>
              <a:rPr lang="en-US" sz="3200" b="1" dirty="0">
                <a:solidFill>
                  <a:srgbClr val="F93806"/>
                </a:solidFill>
                <a:latin typeface="Arial" charset="0"/>
                <a:ea typeface="Arial" charset="0"/>
                <a:cs typeface="Arial" charset="0"/>
              </a:rPr>
              <a:t>When and Why Rubrics Should Be Used</a:t>
            </a:r>
            <a:br>
              <a:rPr lang="en-US" sz="3200" b="1" dirty="0">
                <a:solidFill>
                  <a:srgbClr val="F93806"/>
                </a:solidFill>
                <a:latin typeface="Arial" charset="0"/>
                <a:ea typeface="Arial" charset="0"/>
                <a:cs typeface="Arial" charset="0"/>
              </a:rPr>
            </a:br>
            <a:r>
              <a:rPr lang="en-US" sz="2400" dirty="0">
                <a:solidFill>
                  <a:srgbClr val="F93806"/>
                </a:solidFill>
                <a:latin typeface="Arial" charset="0"/>
                <a:ea typeface="Arial" charset="0"/>
                <a:cs typeface="Arial" charset="0"/>
              </a:rPr>
              <a:t>(a.k.a., Selecting the Right Assessment Tool)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81316625"/>
              </p:ext>
            </p:extLst>
          </p:nvPr>
        </p:nvGraphicFramePr>
        <p:xfrm>
          <a:off x="-24062" y="1427407"/>
          <a:ext cx="8229600"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05515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 y="436824"/>
            <a:ext cx="9143999" cy="447471"/>
          </a:xfrm>
        </p:spPr>
        <p:txBody>
          <a:bodyPr>
            <a:noAutofit/>
          </a:bodyPr>
          <a:lstStyle/>
          <a:p>
            <a:pPr algn="ctr"/>
            <a:r>
              <a:rPr lang="en-US" b="1" dirty="0">
                <a:solidFill>
                  <a:srgbClr val="F93806"/>
                </a:solidFill>
                <a:latin typeface="Arial" charset="0"/>
                <a:ea typeface="Arial" charset="0"/>
                <a:cs typeface="Arial" charset="0"/>
              </a:rPr>
              <a:t>Common Rubric Weaknesses</a:t>
            </a:r>
          </a:p>
        </p:txBody>
      </p:sp>
      <p:sp>
        <p:nvSpPr>
          <p:cNvPr id="3" name="Content Placeholder 2"/>
          <p:cNvSpPr>
            <a:spLocks noGrp="1"/>
          </p:cNvSpPr>
          <p:nvPr>
            <p:ph idx="1"/>
          </p:nvPr>
        </p:nvSpPr>
        <p:spPr>
          <a:xfrm>
            <a:off x="603114" y="1524000"/>
            <a:ext cx="8540885" cy="4588042"/>
          </a:xfrm>
        </p:spPr>
        <p:txBody>
          <a:bodyPr>
            <a:normAutofit/>
          </a:bodyPr>
          <a:lstStyle/>
          <a:p>
            <a:pPr>
              <a:lnSpc>
                <a:spcPct val="110000"/>
              </a:lnSpc>
              <a:spcBef>
                <a:spcPts val="0"/>
              </a:spcBef>
              <a:spcAft>
                <a:spcPts val="600"/>
              </a:spcAft>
              <a:buClr>
                <a:srgbClr val="FB5707"/>
              </a:buClr>
            </a:pPr>
            <a:r>
              <a:rPr lang="en-US" sz="1800" dirty="0" smtClean="0">
                <a:solidFill>
                  <a:schemeClr val="tx1"/>
                </a:solidFill>
                <a:latin typeface="Arial" charset="0"/>
                <a:ea typeface="Arial" charset="0"/>
                <a:cs typeface="Arial" charset="0"/>
              </a:rPr>
              <a:t>Use of highly subjective </a:t>
            </a:r>
            <a:r>
              <a:rPr lang="en-US" sz="1800" dirty="0">
                <a:solidFill>
                  <a:schemeClr val="tx1"/>
                </a:solidFill>
                <a:latin typeface="Arial" charset="0"/>
                <a:ea typeface="Arial" charset="0"/>
                <a:cs typeface="Arial" charset="0"/>
              </a:rPr>
              <a:t>or </a:t>
            </a:r>
            <a:r>
              <a:rPr lang="en-US" sz="1800" dirty="0" smtClean="0">
                <a:solidFill>
                  <a:schemeClr val="tx1"/>
                </a:solidFill>
                <a:latin typeface="Arial" charset="0"/>
                <a:ea typeface="Arial" charset="0"/>
                <a:cs typeface="Arial" charset="0"/>
              </a:rPr>
              <a:t>inconsequential terms</a:t>
            </a:r>
            <a:endParaRPr lang="en-US" sz="1800" dirty="0">
              <a:solidFill>
                <a:schemeClr val="tx1"/>
              </a:solidFill>
              <a:latin typeface="Arial" charset="0"/>
              <a:ea typeface="Arial" charset="0"/>
              <a:cs typeface="Arial" charset="0"/>
            </a:endParaRPr>
          </a:p>
          <a:p>
            <a:pPr>
              <a:lnSpc>
                <a:spcPct val="110000"/>
              </a:lnSpc>
              <a:spcBef>
                <a:spcPts val="0"/>
              </a:spcBef>
              <a:spcAft>
                <a:spcPts val="600"/>
              </a:spcAft>
              <a:buClr>
                <a:srgbClr val="FB5707"/>
              </a:buClr>
            </a:pPr>
            <a:r>
              <a:rPr lang="en-US" sz="1800" dirty="0" smtClean="0">
                <a:solidFill>
                  <a:schemeClr val="tx1"/>
                </a:solidFill>
                <a:latin typeface="Arial" charset="0"/>
                <a:ea typeface="Arial" charset="0"/>
                <a:cs typeface="Arial" charset="0"/>
              </a:rPr>
              <a:t>Including more performance levels than needed (typically manifested as multiple levels of mastery)</a:t>
            </a:r>
            <a:endParaRPr lang="en-US" sz="1800" dirty="0">
              <a:solidFill>
                <a:schemeClr val="tx1"/>
              </a:solidFill>
              <a:latin typeface="Arial" charset="0"/>
              <a:ea typeface="Arial" charset="0"/>
              <a:cs typeface="Arial" charset="0"/>
            </a:endParaRPr>
          </a:p>
          <a:p>
            <a:pPr>
              <a:lnSpc>
                <a:spcPct val="110000"/>
              </a:lnSpc>
              <a:spcBef>
                <a:spcPts val="0"/>
              </a:spcBef>
              <a:spcAft>
                <a:spcPts val="600"/>
              </a:spcAft>
              <a:buClr>
                <a:srgbClr val="FB5707"/>
              </a:buClr>
            </a:pPr>
            <a:r>
              <a:rPr lang="en-US" sz="1800" dirty="0" smtClean="0">
                <a:solidFill>
                  <a:schemeClr val="tx1"/>
                </a:solidFill>
                <a:latin typeface="Arial" charset="0"/>
                <a:ea typeface="Arial" charset="0"/>
                <a:cs typeface="Arial" charset="0"/>
              </a:rPr>
              <a:t>Use of purely quantitative performance descriptors</a:t>
            </a:r>
            <a:endParaRPr lang="en-US" sz="1800" dirty="0">
              <a:solidFill>
                <a:schemeClr val="tx1"/>
              </a:solidFill>
              <a:latin typeface="Arial" charset="0"/>
              <a:ea typeface="Arial" charset="0"/>
              <a:cs typeface="Arial" charset="0"/>
            </a:endParaRPr>
          </a:p>
          <a:p>
            <a:pPr>
              <a:lnSpc>
                <a:spcPct val="110000"/>
              </a:lnSpc>
              <a:spcBef>
                <a:spcPts val="0"/>
              </a:spcBef>
              <a:spcAft>
                <a:spcPts val="600"/>
              </a:spcAft>
              <a:buClr>
                <a:srgbClr val="FB5707"/>
              </a:buClr>
            </a:pPr>
            <a:r>
              <a:rPr lang="en-US" sz="1800" dirty="0">
                <a:solidFill>
                  <a:schemeClr val="tx1"/>
                </a:solidFill>
                <a:latin typeface="Arial" charset="0"/>
                <a:ea typeface="Arial" charset="0"/>
                <a:cs typeface="Arial" charset="0"/>
              </a:rPr>
              <a:t>Not </a:t>
            </a:r>
            <a:r>
              <a:rPr lang="en-US" sz="1800" dirty="0" smtClean="0">
                <a:solidFill>
                  <a:schemeClr val="tx1"/>
                </a:solidFill>
                <a:latin typeface="Arial" charset="0"/>
                <a:ea typeface="Arial" charset="0"/>
                <a:cs typeface="Arial" charset="0"/>
              </a:rPr>
              <a:t>including all possible performance outcomes</a:t>
            </a:r>
            <a:endParaRPr lang="en-US" sz="1800" dirty="0">
              <a:solidFill>
                <a:schemeClr val="tx1"/>
              </a:solidFill>
              <a:latin typeface="Arial" charset="0"/>
              <a:ea typeface="Arial" charset="0"/>
              <a:cs typeface="Arial" charset="0"/>
            </a:endParaRPr>
          </a:p>
          <a:p>
            <a:pPr>
              <a:lnSpc>
                <a:spcPct val="110000"/>
              </a:lnSpc>
              <a:spcBef>
                <a:spcPts val="0"/>
              </a:spcBef>
              <a:spcAft>
                <a:spcPts val="600"/>
              </a:spcAft>
              <a:buClr>
                <a:srgbClr val="FB5707"/>
              </a:buClr>
            </a:pPr>
            <a:r>
              <a:rPr lang="en-US" sz="1800" dirty="0">
                <a:solidFill>
                  <a:schemeClr val="tx1"/>
                </a:solidFill>
                <a:latin typeface="Arial" charset="0"/>
                <a:ea typeface="Arial" charset="0"/>
                <a:cs typeface="Arial" charset="0"/>
              </a:rPr>
              <a:t>Using </a:t>
            </a:r>
            <a:r>
              <a:rPr lang="en-US" sz="1800" dirty="0" smtClean="0">
                <a:solidFill>
                  <a:schemeClr val="tx1"/>
                </a:solidFill>
                <a:latin typeface="Arial" charset="0"/>
                <a:ea typeface="Arial" charset="0"/>
                <a:cs typeface="Arial" charset="0"/>
              </a:rPr>
              <a:t>overlapping performance descriptors</a:t>
            </a:r>
            <a:endParaRPr lang="en-US" sz="1800" dirty="0">
              <a:solidFill>
                <a:schemeClr val="tx1"/>
              </a:solidFill>
              <a:latin typeface="Arial" charset="0"/>
              <a:ea typeface="Arial" charset="0"/>
              <a:cs typeface="Arial" charset="0"/>
            </a:endParaRPr>
          </a:p>
          <a:p>
            <a:pPr>
              <a:lnSpc>
                <a:spcPct val="110000"/>
              </a:lnSpc>
              <a:spcBef>
                <a:spcPts val="0"/>
              </a:spcBef>
              <a:spcAft>
                <a:spcPts val="600"/>
              </a:spcAft>
              <a:buClr>
                <a:srgbClr val="FB5707"/>
              </a:buClr>
            </a:pPr>
            <a:r>
              <a:rPr lang="en-US" sz="1800" dirty="0">
                <a:solidFill>
                  <a:schemeClr val="tx1"/>
                </a:solidFill>
                <a:latin typeface="Arial" charset="0"/>
                <a:ea typeface="Arial" charset="0"/>
                <a:cs typeface="Arial" charset="0"/>
              </a:rPr>
              <a:t>Using </a:t>
            </a:r>
            <a:r>
              <a:rPr lang="en-US" sz="1800" dirty="0" smtClean="0">
                <a:solidFill>
                  <a:schemeClr val="tx1"/>
                </a:solidFill>
                <a:latin typeface="Arial" charset="0"/>
                <a:ea typeface="Arial" charset="0"/>
                <a:cs typeface="Arial" charset="0"/>
              </a:rPr>
              <a:t>overly-broad criteria (e.g., entire standards)</a:t>
            </a:r>
            <a:endParaRPr lang="en-US" sz="1800" dirty="0">
              <a:solidFill>
                <a:schemeClr val="tx1"/>
              </a:solidFill>
              <a:latin typeface="Arial" charset="0"/>
              <a:ea typeface="Arial" charset="0"/>
              <a:cs typeface="Arial" charset="0"/>
            </a:endParaRPr>
          </a:p>
          <a:p>
            <a:pPr>
              <a:lnSpc>
                <a:spcPct val="110000"/>
              </a:lnSpc>
              <a:spcBef>
                <a:spcPts val="0"/>
              </a:spcBef>
              <a:spcAft>
                <a:spcPts val="600"/>
              </a:spcAft>
              <a:buClr>
                <a:srgbClr val="FB5707"/>
              </a:buClr>
            </a:pPr>
            <a:r>
              <a:rPr lang="en-US" sz="1800" dirty="0">
                <a:solidFill>
                  <a:schemeClr val="tx1"/>
                </a:solidFill>
                <a:latin typeface="Arial" charset="0"/>
                <a:ea typeface="Arial" charset="0"/>
                <a:cs typeface="Arial" charset="0"/>
              </a:rPr>
              <a:t>Using </a:t>
            </a:r>
            <a:r>
              <a:rPr lang="en-US" sz="1800" dirty="0" smtClean="0">
                <a:solidFill>
                  <a:schemeClr val="tx1"/>
                </a:solidFill>
                <a:latin typeface="Arial" charset="0"/>
                <a:ea typeface="Arial" charset="0"/>
                <a:cs typeface="Arial" charset="0"/>
              </a:rPr>
              <a:t>multiple-barreled criteria</a:t>
            </a:r>
            <a:endParaRPr lang="en-US" sz="1800" dirty="0">
              <a:solidFill>
                <a:schemeClr val="tx1"/>
              </a:solidFill>
              <a:latin typeface="Arial" charset="0"/>
              <a:ea typeface="Arial" charset="0"/>
              <a:cs typeface="Arial" charset="0"/>
            </a:endParaRPr>
          </a:p>
          <a:p>
            <a:pPr>
              <a:lnSpc>
                <a:spcPct val="110000"/>
              </a:lnSpc>
              <a:spcBef>
                <a:spcPts val="0"/>
              </a:spcBef>
              <a:spcAft>
                <a:spcPts val="600"/>
              </a:spcAft>
              <a:buClr>
                <a:srgbClr val="FB5707"/>
              </a:buClr>
            </a:pPr>
            <a:r>
              <a:rPr lang="en-US" sz="1800" dirty="0" smtClean="0">
                <a:solidFill>
                  <a:schemeClr val="tx1"/>
                </a:solidFill>
                <a:latin typeface="Arial" charset="0"/>
                <a:ea typeface="Arial" charset="0"/>
                <a:cs typeface="Arial" charset="0"/>
              </a:rPr>
              <a:t>Attempting to use a rubric </a:t>
            </a:r>
            <a:r>
              <a:rPr lang="en-US" sz="1800" dirty="0">
                <a:solidFill>
                  <a:schemeClr val="tx1"/>
                </a:solidFill>
                <a:latin typeface="Arial" charset="0"/>
                <a:ea typeface="Arial" charset="0"/>
                <a:cs typeface="Arial" charset="0"/>
              </a:rPr>
              <a:t>to </a:t>
            </a:r>
            <a:r>
              <a:rPr lang="en-US" sz="1800" dirty="0" smtClean="0">
                <a:solidFill>
                  <a:schemeClr val="tx1"/>
                </a:solidFill>
                <a:latin typeface="Arial" charset="0"/>
                <a:ea typeface="Arial" charset="0"/>
                <a:cs typeface="Arial" charset="0"/>
              </a:rPr>
              <a:t>demonstrate proficiency AND assign a grade for course grading purposes</a:t>
            </a:r>
            <a:endParaRPr lang="en-US" sz="18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xmlns="" val="321725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46420"/>
            <a:ext cx="8229600" cy="980366"/>
          </a:xfrm>
        </p:spPr>
        <p:txBody>
          <a:bodyPr>
            <a:normAutofit/>
          </a:bodyPr>
          <a:lstStyle/>
          <a:p>
            <a:pPr algn="ctr"/>
            <a:r>
              <a:rPr lang="en-US" b="1" dirty="0">
                <a:solidFill>
                  <a:srgbClr val="F93806"/>
                </a:solidFill>
              </a:rPr>
              <a:t>Attributes of an Effective Rubric</a:t>
            </a:r>
            <a:endParaRPr lang="en-US" dirty="0">
              <a:solidFill>
                <a:srgbClr val="F93806"/>
              </a:solidFill>
            </a:endParaRPr>
          </a:p>
        </p:txBody>
      </p:sp>
      <p:sp>
        <p:nvSpPr>
          <p:cNvPr id="3" name="Content Placeholder 2"/>
          <p:cNvSpPr>
            <a:spLocks noGrp="1"/>
          </p:cNvSpPr>
          <p:nvPr>
            <p:ph idx="1"/>
          </p:nvPr>
        </p:nvSpPr>
        <p:spPr>
          <a:xfrm>
            <a:off x="661481" y="1517514"/>
            <a:ext cx="8482519" cy="4610569"/>
          </a:xfrm>
        </p:spPr>
        <p:txBody>
          <a:bodyPr>
            <a:normAutofit fontScale="70000" lnSpcReduction="20000"/>
          </a:bodyPr>
          <a:lstStyle/>
          <a:p>
            <a:pPr marL="742950" lvl="0" indent="-742950">
              <a:buFont typeface="+mj-lt"/>
              <a:buAutoNum type="arabicPeriod"/>
            </a:pPr>
            <a:r>
              <a:rPr lang="en-US" sz="2900" dirty="0" smtClean="0">
                <a:solidFill>
                  <a:prstClr val="black"/>
                </a:solidFill>
                <a:latin typeface="Arial" charset="0"/>
                <a:ea typeface="Arial" charset="0"/>
                <a:cs typeface="Arial" charset="0"/>
              </a:rPr>
              <a:t>Rubric and artifact or activity to be assessed are well-articulated</a:t>
            </a:r>
            <a:endParaRPr lang="en-US" sz="2900" dirty="0">
              <a:solidFill>
                <a:prstClr val="black"/>
              </a:solidFill>
              <a:latin typeface="Arial" charset="0"/>
              <a:ea typeface="Arial" charset="0"/>
              <a:cs typeface="Arial" charset="0"/>
            </a:endParaRPr>
          </a:p>
          <a:p>
            <a:pPr marL="742950" lvl="0" indent="-742950">
              <a:buFont typeface="+mj-lt"/>
              <a:buAutoNum type="arabicPeriod"/>
            </a:pPr>
            <a:r>
              <a:rPr lang="en-US" sz="2900" dirty="0">
                <a:solidFill>
                  <a:prstClr val="black"/>
                </a:solidFill>
                <a:latin typeface="Arial" charset="0"/>
                <a:ea typeface="Arial" charset="0"/>
                <a:cs typeface="Arial" charset="0"/>
              </a:rPr>
              <a:t>Each </a:t>
            </a:r>
            <a:r>
              <a:rPr lang="en-US" sz="2900" dirty="0" smtClean="0">
                <a:solidFill>
                  <a:prstClr val="black"/>
                </a:solidFill>
                <a:latin typeface="Arial" charset="0"/>
                <a:ea typeface="Arial" charset="0"/>
                <a:cs typeface="Arial" charset="0"/>
              </a:rPr>
              <a:t>criterion assesses </a:t>
            </a:r>
            <a:r>
              <a:rPr lang="en-US" sz="2900" dirty="0">
                <a:solidFill>
                  <a:prstClr val="black"/>
                </a:solidFill>
                <a:latin typeface="Arial" charset="0"/>
                <a:ea typeface="Arial" charset="0"/>
                <a:cs typeface="Arial" charset="0"/>
              </a:rPr>
              <a:t>an </a:t>
            </a:r>
            <a:r>
              <a:rPr lang="en-US" sz="2900" dirty="0" smtClean="0">
                <a:solidFill>
                  <a:prstClr val="black"/>
                </a:solidFill>
                <a:latin typeface="Arial" charset="0"/>
                <a:ea typeface="Arial" charset="0"/>
                <a:cs typeface="Arial" charset="0"/>
              </a:rPr>
              <a:t>individual </a:t>
            </a:r>
            <a:r>
              <a:rPr lang="en-US" sz="2900" dirty="0">
                <a:solidFill>
                  <a:prstClr val="black"/>
                </a:solidFill>
                <a:latin typeface="Arial" charset="0"/>
                <a:ea typeface="Arial" charset="0"/>
                <a:cs typeface="Arial" charset="0"/>
              </a:rPr>
              <a:t>c</a:t>
            </a:r>
            <a:r>
              <a:rPr lang="en-US" sz="2900" dirty="0" smtClean="0">
                <a:solidFill>
                  <a:prstClr val="black"/>
                </a:solidFill>
                <a:latin typeface="Arial" charset="0"/>
                <a:ea typeface="Arial" charset="0"/>
                <a:cs typeface="Arial" charset="0"/>
              </a:rPr>
              <a:t>onstruct</a:t>
            </a:r>
            <a:endParaRPr lang="en-US" sz="2900" dirty="0">
              <a:solidFill>
                <a:prstClr val="black"/>
              </a:solidFill>
              <a:latin typeface="Arial" charset="0"/>
              <a:ea typeface="Arial" charset="0"/>
              <a:cs typeface="Arial" charset="0"/>
            </a:endParaRPr>
          </a:p>
          <a:p>
            <a:pPr marL="742950" lvl="0" indent="-742950">
              <a:buFont typeface="+mj-lt"/>
              <a:buAutoNum type="arabicPeriod"/>
            </a:pPr>
            <a:r>
              <a:rPr lang="en-US" sz="2900" dirty="0">
                <a:solidFill>
                  <a:prstClr val="black"/>
                </a:solidFill>
                <a:latin typeface="Arial" charset="0"/>
                <a:ea typeface="Arial" charset="0"/>
                <a:cs typeface="Arial" charset="0"/>
              </a:rPr>
              <a:t>Construct and </a:t>
            </a:r>
            <a:r>
              <a:rPr lang="en-US" sz="2900" dirty="0" smtClean="0">
                <a:solidFill>
                  <a:prstClr val="black"/>
                </a:solidFill>
                <a:latin typeface="Arial" charset="0"/>
                <a:ea typeface="Arial" charset="0"/>
                <a:cs typeface="Arial" charset="0"/>
              </a:rPr>
              <a:t>content validity are established; focus is on impactful attributes of candidate performance (80% rule)</a:t>
            </a:r>
            <a:endParaRPr lang="en-US" sz="2900" dirty="0">
              <a:solidFill>
                <a:prstClr val="black"/>
              </a:solidFill>
              <a:latin typeface="Arial" charset="0"/>
              <a:ea typeface="Arial" charset="0"/>
              <a:cs typeface="Arial" charset="0"/>
            </a:endParaRPr>
          </a:p>
          <a:p>
            <a:pPr marL="742950" lvl="0" indent="-742950">
              <a:buFont typeface="+mj-lt"/>
              <a:buAutoNum type="arabicPeriod"/>
            </a:pPr>
            <a:r>
              <a:rPr lang="en-US" sz="2900" dirty="0">
                <a:solidFill>
                  <a:prstClr val="black"/>
                </a:solidFill>
                <a:latin typeface="Arial" charset="0"/>
                <a:ea typeface="Arial" charset="0"/>
                <a:cs typeface="Arial" charset="0"/>
              </a:rPr>
              <a:t>Performance </a:t>
            </a:r>
            <a:r>
              <a:rPr lang="en-US" sz="2900" dirty="0" smtClean="0">
                <a:solidFill>
                  <a:prstClr val="black"/>
                </a:solidFill>
                <a:latin typeface="Arial" charset="0"/>
                <a:ea typeface="Arial" charset="0"/>
                <a:cs typeface="Arial" charset="0"/>
              </a:rPr>
              <a:t>descriptors</a:t>
            </a:r>
            <a:r>
              <a:rPr lang="en-US" sz="2900" dirty="0">
                <a:solidFill>
                  <a:prstClr val="black"/>
                </a:solidFill>
                <a:latin typeface="Arial" charset="0"/>
                <a:ea typeface="Arial" charset="0"/>
                <a:cs typeface="Arial" charset="0"/>
              </a:rPr>
              <a:t>:</a:t>
            </a:r>
          </a:p>
          <a:p>
            <a:pPr marL="1200150" lvl="3" indent="-342900">
              <a:buClr>
                <a:srgbClr val="FB5707"/>
              </a:buClr>
            </a:pPr>
            <a:r>
              <a:rPr lang="en-US" sz="2200" dirty="0" smtClean="0">
                <a:solidFill>
                  <a:prstClr val="black"/>
                </a:solidFill>
                <a:latin typeface="Arial" charset="0"/>
                <a:ea typeface="Arial" charset="0"/>
                <a:cs typeface="Arial" charset="0"/>
              </a:rPr>
              <a:t>Provide concrete</a:t>
            </a:r>
            <a:r>
              <a:rPr lang="en-US" sz="2200" dirty="0">
                <a:solidFill>
                  <a:prstClr val="black"/>
                </a:solidFill>
                <a:latin typeface="Arial" charset="0"/>
                <a:ea typeface="Arial" charset="0"/>
                <a:cs typeface="Arial" charset="0"/>
              </a:rPr>
              <a:t>, </a:t>
            </a:r>
            <a:r>
              <a:rPr lang="en-US" sz="2200" dirty="0" smtClean="0">
                <a:solidFill>
                  <a:prstClr val="black"/>
                </a:solidFill>
                <a:latin typeface="Arial" charset="0"/>
                <a:ea typeface="Arial" charset="0"/>
                <a:cs typeface="Arial" charset="0"/>
              </a:rPr>
              <a:t>qualitative distinctions </a:t>
            </a:r>
            <a:r>
              <a:rPr lang="en-US" sz="2200" dirty="0">
                <a:solidFill>
                  <a:prstClr val="black"/>
                </a:solidFill>
                <a:latin typeface="Arial" charset="0"/>
                <a:ea typeface="Arial" charset="0"/>
                <a:cs typeface="Arial" charset="0"/>
              </a:rPr>
              <a:t>between </a:t>
            </a:r>
            <a:r>
              <a:rPr lang="en-US" sz="2200" dirty="0" smtClean="0">
                <a:solidFill>
                  <a:prstClr val="black"/>
                </a:solidFill>
                <a:latin typeface="Arial" charset="0"/>
                <a:ea typeface="Arial" charset="0"/>
                <a:cs typeface="Arial" charset="0"/>
              </a:rPr>
              <a:t>performance levels</a:t>
            </a:r>
            <a:endParaRPr lang="en-US" sz="2200" dirty="0">
              <a:solidFill>
                <a:prstClr val="black"/>
              </a:solidFill>
              <a:latin typeface="Arial" charset="0"/>
              <a:ea typeface="Arial" charset="0"/>
              <a:cs typeface="Arial" charset="0"/>
            </a:endParaRPr>
          </a:p>
          <a:p>
            <a:pPr marL="1200150" lvl="3" indent="-342900">
              <a:buClr>
                <a:srgbClr val="FB5707"/>
              </a:buClr>
            </a:pPr>
            <a:r>
              <a:rPr lang="en-US" sz="2200" dirty="0">
                <a:solidFill>
                  <a:prstClr val="black"/>
                </a:solidFill>
                <a:latin typeface="Arial" charset="0"/>
                <a:ea typeface="Arial" charset="0"/>
                <a:cs typeface="Arial" charset="0"/>
              </a:rPr>
              <a:t>Show </a:t>
            </a:r>
            <a:r>
              <a:rPr lang="en-US" sz="2200" dirty="0" smtClean="0">
                <a:solidFill>
                  <a:prstClr val="black"/>
                </a:solidFill>
                <a:latin typeface="Arial" charset="0"/>
                <a:ea typeface="Arial" charset="0"/>
                <a:cs typeface="Arial" charset="0"/>
              </a:rPr>
              <a:t>progression </a:t>
            </a:r>
            <a:r>
              <a:rPr lang="en-US" sz="2200" dirty="0">
                <a:solidFill>
                  <a:prstClr val="black"/>
                </a:solidFill>
                <a:latin typeface="Arial" charset="0"/>
                <a:ea typeface="Arial" charset="0"/>
                <a:cs typeface="Arial" charset="0"/>
              </a:rPr>
              <a:t>of </a:t>
            </a:r>
            <a:r>
              <a:rPr lang="en-US" sz="2200" dirty="0" smtClean="0">
                <a:solidFill>
                  <a:prstClr val="black"/>
                </a:solidFill>
                <a:latin typeface="Arial" charset="0"/>
                <a:ea typeface="Arial" charset="0"/>
                <a:cs typeface="Arial" charset="0"/>
              </a:rPr>
              <a:t>development </a:t>
            </a:r>
            <a:r>
              <a:rPr lang="en-US" sz="2200" dirty="0">
                <a:solidFill>
                  <a:prstClr val="black"/>
                </a:solidFill>
                <a:latin typeface="Arial" charset="0"/>
                <a:ea typeface="Arial" charset="0"/>
                <a:cs typeface="Arial" charset="0"/>
              </a:rPr>
              <a:t>with </a:t>
            </a:r>
            <a:r>
              <a:rPr lang="en-US" sz="2200" dirty="0" smtClean="0">
                <a:solidFill>
                  <a:prstClr val="black"/>
                </a:solidFill>
                <a:latin typeface="Arial" charset="0"/>
                <a:ea typeface="Arial" charset="0"/>
                <a:cs typeface="Arial" charset="0"/>
              </a:rPr>
              <a:t>no </a:t>
            </a:r>
            <a:r>
              <a:rPr lang="en-US" sz="2200" dirty="0">
                <a:solidFill>
                  <a:prstClr val="black"/>
                </a:solidFill>
                <a:latin typeface="Arial" charset="0"/>
                <a:ea typeface="Arial" charset="0"/>
                <a:cs typeface="Arial" charset="0"/>
              </a:rPr>
              <a:t>g</a:t>
            </a:r>
            <a:r>
              <a:rPr lang="en-US" sz="2200" dirty="0" smtClean="0">
                <a:solidFill>
                  <a:prstClr val="black"/>
                </a:solidFill>
                <a:latin typeface="Arial" charset="0"/>
                <a:ea typeface="Arial" charset="0"/>
                <a:cs typeface="Arial" charset="0"/>
              </a:rPr>
              <a:t>aps or overlaps </a:t>
            </a:r>
            <a:r>
              <a:rPr lang="en-US" sz="2200" dirty="0">
                <a:solidFill>
                  <a:prstClr val="black"/>
                </a:solidFill>
                <a:latin typeface="Arial" charset="0"/>
                <a:ea typeface="Arial" charset="0"/>
                <a:cs typeface="Arial" charset="0"/>
              </a:rPr>
              <a:t>in </a:t>
            </a:r>
            <a:r>
              <a:rPr lang="en-US" sz="2200" dirty="0" smtClean="0">
                <a:solidFill>
                  <a:prstClr val="black"/>
                </a:solidFill>
                <a:latin typeface="Arial" charset="0"/>
                <a:ea typeface="Arial" charset="0"/>
                <a:cs typeface="Arial" charset="0"/>
              </a:rPr>
              <a:t>performance </a:t>
            </a:r>
            <a:r>
              <a:rPr lang="en-US" sz="2200" dirty="0">
                <a:solidFill>
                  <a:prstClr val="black"/>
                </a:solidFill>
                <a:latin typeface="Arial" charset="0"/>
                <a:ea typeface="Arial" charset="0"/>
                <a:cs typeface="Arial" charset="0"/>
              </a:rPr>
              <a:t>l</a:t>
            </a:r>
            <a:r>
              <a:rPr lang="en-US" sz="2200" dirty="0" smtClean="0">
                <a:solidFill>
                  <a:prstClr val="black"/>
                </a:solidFill>
                <a:latin typeface="Arial" charset="0"/>
                <a:ea typeface="Arial" charset="0"/>
                <a:cs typeface="Arial" charset="0"/>
              </a:rPr>
              <a:t>evels</a:t>
            </a:r>
            <a:endParaRPr lang="en-US" sz="2200" dirty="0">
              <a:solidFill>
                <a:prstClr val="black"/>
              </a:solidFill>
              <a:latin typeface="Arial" charset="0"/>
              <a:ea typeface="Arial" charset="0"/>
              <a:cs typeface="Arial" charset="0"/>
            </a:endParaRPr>
          </a:p>
          <a:p>
            <a:pPr marL="1200150" lvl="3" indent="-342900">
              <a:buClr>
                <a:srgbClr val="FB5707"/>
              </a:buClr>
            </a:pPr>
            <a:r>
              <a:rPr lang="en-US" sz="2200" dirty="0">
                <a:solidFill>
                  <a:prstClr val="black"/>
                </a:solidFill>
                <a:latin typeface="Arial" charset="0"/>
                <a:ea typeface="Arial" charset="0"/>
                <a:cs typeface="Arial" charset="0"/>
              </a:rPr>
              <a:t>Reflect the </a:t>
            </a:r>
            <a:r>
              <a:rPr lang="en-US" sz="2200" dirty="0" smtClean="0">
                <a:solidFill>
                  <a:prstClr val="black"/>
                </a:solidFill>
                <a:latin typeface="Arial" charset="0"/>
                <a:ea typeface="Arial" charset="0"/>
                <a:cs typeface="Arial" charset="0"/>
              </a:rPr>
              <a:t>desired </a:t>
            </a:r>
            <a:r>
              <a:rPr lang="en-US" sz="2200" dirty="0">
                <a:solidFill>
                  <a:prstClr val="black"/>
                </a:solidFill>
                <a:latin typeface="Arial" charset="0"/>
                <a:ea typeface="Arial" charset="0"/>
                <a:cs typeface="Arial" charset="0"/>
              </a:rPr>
              <a:t>l</a:t>
            </a:r>
            <a:r>
              <a:rPr lang="en-US" sz="2200" dirty="0" smtClean="0">
                <a:solidFill>
                  <a:prstClr val="black"/>
                </a:solidFill>
                <a:latin typeface="Arial" charset="0"/>
                <a:ea typeface="Arial" charset="0"/>
                <a:cs typeface="Arial" charset="0"/>
              </a:rPr>
              <a:t>evel </a:t>
            </a:r>
            <a:r>
              <a:rPr lang="en-US" sz="2200" dirty="0">
                <a:solidFill>
                  <a:prstClr val="black"/>
                </a:solidFill>
                <a:latin typeface="Arial" charset="0"/>
                <a:ea typeface="Arial" charset="0"/>
                <a:cs typeface="Arial" charset="0"/>
              </a:rPr>
              <a:t>of </a:t>
            </a:r>
            <a:r>
              <a:rPr lang="en-US" sz="2200" dirty="0" smtClean="0">
                <a:solidFill>
                  <a:prstClr val="black"/>
                </a:solidFill>
                <a:latin typeface="Arial" charset="0"/>
                <a:ea typeface="Arial" charset="0"/>
                <a:cs typeface="Arial" charset="0"/>
              </a:rPr>
              <a:t>cognitive </a:t>
            </a:r>
            <a:r>
              <a:rPr lang="en-US" sz="2200" dirty="0">
                <a:solidFill>
                  <a:prstClr val="black"/>
                </a:solidFill>
                <a:latin typeface="Arial" charset="0"/>
                <a:ea typeface="Arial" charset="0"/>
                <a:cs typeface="Arial" charset="0"/>
              </a:rPr>
              <a:t>d</a:t>
            </a:r>
            <a:r>
              <a:rPr lang="en-US" sz="2200" dirty="0" smtClean="0">
                <a:solidFill>
                  <a:prstClr val="black"/>
                </a:solidFill>
                <a:latin typeface="Arial" charset="0"/>
                <a:ea typeface="Arial" charset="0"/>
                <a:cs typeface="Arial" charset="0"/>
              </a:rPr>
              <a:t>emand</a:t>
            </a:r>
            <a:endParaRPr lang="en-US" sz="2200" dirty="0">
              <a:solidFill>
                <a:prstClr val="black"/>
              </a:solidFill>
              <a:latin typeface="Arial" charset="0"/>
              <a:ea typeface="Arial" charset="0"/>
              <a:cs typeface="Arial" charset="0"/>
            </a:endParaRPr>
          </a:p>
          <a:p>
            <a:pPr marL="742950" lvl="0" indent="-742950">
              <a:buFont typeface="+mj-lt"/>
              <a:buAutoNum type="arabicPeriod"/>
            </a:pPr>
            <a:r>
              <a:rPr lang="en-US" sz="2900" dirty="0">
                <a:solidFill>
                  <a:prstClr val="black"/>
                </a:solidFill>
                <a:latin typeface="Arial" charset="0"/>
                <a:ea typeface="Arial" charset="0"/>
                <a:cs typeface="Arial" charset="0"/>
              </a:rPr>
              <a:t>No </a:t>
            </a:r>
            <a:r>
              <a:rPr lang="en-US" sz="2900" dirty="0" smtClean="0">
                <a:solidFill>
                  <a:prstClr val="black"/>
                </a:solidFill>
                <a:latin typeface="Arial" charset="0"/>
                <a:ea typeface="Arial" charset="0"/>
                <a:cs typeface="Arial" charset="0"/>
              </a:rPr>
              <a:t>unnecessary </a:t>
            </a:r>
            <a:r>
              <a:rPr lang="en-US" sz="2900" dirty="0">
                <a:solidFill>
                  <a:prstClr val="black"/>
                </a:solidFill>
                <a:latin typeface="Arial" charset="0"/>
                <a:ea typeface="Arial" charset="0"/>
                <a:cs typeface="Arial" charset="0"/>
              </a:rPr>
              <a:t>p</a:t>
            </a:r>
            <a:r>
              <a:rPr lang="en-US" sz="2900" dirty="0" smtClean="0">
                <a:solidFill>
                  <a:prstClr val="black"/>
                </a:solidFill>
                <a:latin typeface="Arial" charset="0"/>
                <a:ea typeface="Arial" charset="0"/>
                <a:cs typeface="Arial" charset="0"/>
              </a:rPr>
              <a:t>erformance </a:t>
            </a:r>
            <a:r>
              <a:rPr lang="en-US" sz="2900" dirty="0">
                <a:solidFill>
                  <a:prstClr val="black"/>
                </a:solidFill>
                <a:latin typeface="Arial" charset="0"/>
                <a:ea typeface="Arial" charset="0"/>
                <a:cs typeface="Arial" charset="0"/>
              </a:rPr>
              <a:t>l</a:t>
            </a:r>
            <a:r>
              <a:rPr lang="en-US" sz="2900" dirty="0" smtClean="0">
                <a:solidFill>
                  <a:prstClr val="black"/>
                </a:solidFill>
                <a:latin typeface="Arial" charset="0"/>
                <a:ea typeface="Arial" charset="0"/>
                <a:cs typeface="Arial" charset="0"/>
              </a:rPr>
              <a:t>evels</a:t>
            </a:r>
            <a:endParaRPr lang="en-US" sz="2900" dirty="0">
              <a:solidFill>
                <a:prstClr val="black"/>
              </a:solidFill>
              <a:latin typeface="Arial" charset="0"/>
              <a:ea typeface="Arial" charset="0"/>
              <a:cs typeface="Arial" charset="0"/>
            </a:endParaRPr>
          </a:p>
          <a:p>
            <a:pPr marL="742950" lvl="0" indent="-742950">
              <a:buFont typeface="+mj-lt"/>
              <a:buAutoNum type="arabicPeriod"/>
            </a:pPr>
            <a:r>
              <a:rPr lang="en-US" sz="2900" dirty="0">
                <a:solidFill>
                  <a:prstClr val="black"/>
                </a:solidFill>
                <a:latin typeface="Arial" charset="0"/>
                <a:ea typeface="Arial" charset="0"/>
                <a:cs typeface="Arial" charset="0"/>
              </a:rPr>
              <a:t>Resulting </a:t>
            </a:r>
            <a:r>
              <a:rPr lang="en-US" sz="2900" dirty="0" smtClean="0">
                <a:solidFill>
                  <a:prstClr val="black"/>
                </a:solidFill>
                <a:latin typeface="Arial" charset="0"/>
                <a:ea typeface="Arial" charset="0"/>
                <a:cs typeface="Arial" charset="0"/>
              </a:rPr>
              <a:t>data </a:t>
            </a:r>
            <a:r>
              <a:rPr lang="en-US" sz="2900" dirty="0">
                <a:solidFill>
                  <a:prstClr val="black"/>
                </a:solidFill>
                <a:latin typeface="Arial" charset="0"/>
                <a:ea typeface="Arial" charset="0"/>
                <a:cs typeface="Arial" charset="0"/>
              </a:rPr>
              <a:t>a</a:t>
            </a:r>
            <a:r>
              <a:rPr lang="en-US" sz="2900" dirty="0" smtClean="0">
                <a:solidFill>
                  <a:prstClr val="black"/>
                </a:solidFill>
                <a:latin typeface="Arial" charset="0"/>
                <a:ea typeface="Arial" charset="0"/>
                <a:cs typeface="Arial" charset="0"/>
              </a:rPr>
              <a:t>re </a:t>
            </a:r>
            <a:r>
              <a:rPr lang="en-US" sz="2900" dirty="0">
                <a:solidFill>
                  <a:prstClr val="black"/>
                </a:solidFill>
                <a:latin typeface="Arial" charset="0"/>
                <a:ea typeface="Arial" charset="0"/>
                <a:cs typeface="Arial" charset="0"/>
              </a:rPr>
              <a:t>a</a:t>
            </a:r>
            <a:r>
              <a:rPr lang="en-US" sz="2900" dirty="0" smtClean="0">
                <a:solidFill>
                  <a:prstClr val="black"/>
                </a:solidFill>
                <a:latin typeface="Arial" charset="0"/>
                <a:ea typeface="Arial" charset="0"/>
                <a:cs typeface="Arial" charset="0"/>
              </a:rPr>
              <a:t>ctionable </a:t>
            </a:r>
            <a:endParaRPr lang="en-US" sz="2900" dirty="0">
              <a:solidFill>
                <a:prstClr val="black"/>
              </a:solidFill>
              <a:latin typeface="Arial" charset="0"/>
              <a:ea typeface="Arial" charset="0"/>
              <a:cs typeface="Arial" charset="0"/>
            </a:endParaRPr>
          </a:p>
          <a:p>
            <a:pPr marL="0" indent="0" algn="ctr">
              <a:buNone/>
            </a:pPr>
            <a:r>
              <a:rPr lang="en-US" sz="2900" b="1" dirty="0">
                <a:solidFill>
                  <a:srgbClr val="F93806"/>
                </a:solidFill>
                <a:latin typeface="Open Sans"/>
                <a:cs typeface="Open Sans"/>
              </a:rPr>
              <a:t>NOTE: The “perfect</a:t>
            </a:r>
            <a:r>
              <a:rPr lang="en-US" sz="2400" b="1" dirty="0">
                <a:solidFill>
                  <a:srgbClr val="F93806"/>
                </a:solidFill>
                <a:latin typeface="Open Sans"/>
                <a:cs typeface="Open Sans"/>
              </a:rPr>
              <a:t>” </a:t>
            </a:r>
            <a:r>
              <a:rPr lang="en-US" sz="2900" b="1" dirty="0">
                <a:solidFill>
                  <a:srgbClr val="F93806"/>
                </a:solidFill>
                <a:latin typeface="Open Sans"/>
                <a:cs typeface="Open Sans"/>
              </a:rPr>
              <a:t>rubric does not exist!</a:t>
            </a:r>
          </a:p>
          <a:p>
            <a:pPr marL="0" lvl="0" indent="0" algn="ctr">
              <a:buNone/>
            </a:pPr>
            <a:endParaRPr lang="en-US" sz="2400" dirty="0">
              <a:solidFill>
                <a:prstClr val="black"/>
              </a:solidFill>
            </a:endParaRPr>
          </a:p>
          <a:p>
            <a:pPr marL="0" indent="0">
              <a:buNone/>
            </a:pPr>
            <a:endParaRPr lang="en-US" dirty="0"/>
          </a:p>
        </p:txBody>
      </p:sp>
    </p:spTree>
    <p:extLst>
      <p:ext uri="{BB962C8B-B14F-4D97-AF65-F5344CB8AC3E}">
        <p14:creationId xmlns:p14="http://schemas.microsoft.com/office/powerpoint/2010/main" xmlns="" val="2799815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211698"/>
            <a:ext cx="9144000" cy="906294"/>
          </a:xfrm>
        </p:spPr>
        <p:txBody>
          <a:bodyPr/>
          <a:lstStyle/>
          <a:p>
            <a:pPr algn="ctr"/>
            <a:r>
              <a:rPr lang="en-US" b="1" dirty="0">
                <a:solidFill>
                  <a:srgbClr val="F93806"/>
                </a:solidFill>
              </a:rPr>
              <a:t>Steps in Rubric Design</a:t>
            </a:r>
          </a:p>
        </p:txBody>
      </p:sp>
      <p:sp>
        <p:nvSpPr>
          <p:cNvPr id="3" name="Content Placeholder 2"/>
          <p:cNvSpPr>
            <a:spLocks noGrp="1"/>
          </p:cNvSpPr>
          <p:nvPr>
            <p:ph idx="1"/>
          </p:nvPr>
        </p:nvSpPr>
        <p:spPr>
          <a:xfrm>
            <a:off x="622570" y="2003898"/>
            <a:ext cx="8521430" cy="3992138"/>
          </a:xfrm>
        </p:spPr>
        <p:txBody>
          <a:bodyPr/>
          <a:lstStyle/>
          <a:p>
            <a:pPr marL="457200" indent="-457200">
              <a:buFont typeface="+mj-lt"/>
              <a:buAutoNum type="arabicPeriod"/>
            </a:pPr>
            <a:r>
              <a:rPr lang="en-US" sz="1800" dirty="0">
                <a:solidFill>
                  <a:schemeClr val="tx1"/>
                </a:solidFill>
                <a:latin typeface="Arial" charset="0"/>
                <a:ea typeface="Arial" charset="0"/>
                <a:cs typeface="Arial" charset="0"/>
              </a:rPr>
              <a:t>Identify </a:t>
            </a:r>
            <a:r>
              <a:rPr lang="en-US" sz="1800" dirty="0" smtClean="0">
                <a:solidFill>
                  <a:schemeClr val="tx1"/>
                </a:solidFill>
                <a:latin typeface="Arial" charset="0"/>
                <a:ea typeface="Arial" charset="0"/>
                <a:cs typeface="Arial" charset="0"/>
              </a:rPr>
              <a:t>target </a:t>
            </a:r>
            <a:r>
              <a:rPr lang="en-US" sz="1800" dirty="0">
                <a:solidFill>
                  <a:schemeClr val="tx1"/>
                </a:solidFill>
                <a:latin typeface="Arial" charset="0"/>
                <a:ea typeface="Arial" charset="0"/>
                <a:cs typeface="Arial" charset="0"/>
              </a:rPr>
              <a:t>l</a:t>
            </a:r>
            <a:r>
              <a:rPr lang="en-US" sz="1800" dirty="0" smtClean="0">
                <a:solidFill>
                  <a:schemeClr val="tx1"/>
                </a:solidFill>
                <a:latin typeface="Arial" charset="0"/>
                <a:ea typeface="Arial" charset="0"/>
                <a:cs typeface="Arial" charset="0"/>
              </a:rPr>
              <a:t>earning outcomes to be assessed</a:t>
            </a:r>
            <a:endParaRPr lang="en-US" sz="1800" dirty="0">
              <a:solidFill>
                <a:schemeClr val="tx1"/>
              </a:solidFill>
              <a:latin typeface="Arial" charset="0"/>
              <a:ea typeface="Arial" charset="0"/>
              <a:cs typeface="Arial" charset="0"/>
            </a:endParaRPr>
          </a:p>
          <a:p>
            <a:pPr marL="457200" indent="-457200">
              <a:buFont typeface="+mj-lt"/>
              <a:buAutoNum type="arabicPeriod"/>
            </a:pPr>
            <a:r>
              <a:rPr lang="en-US" sz="1800" dirty="0">
                <a:solidFill>
                  <a:schemeClr val="tx1"/>
                </a:solidFill>
                <a:latin typeface="Arial" charset="0"/>
                <a:ea typeface="Arial" charset="0"/>
                <a:cs typeface="Arial" charset="0"/>
              </a:rPr>
              <a:t>Establish </a:t>
            </a:r>
            <a:r>
              <a:rPr lang="en-US" sz="1800" dirty="0" smtClean="0">
                <a:solidFill>
                  <a:schemeClr val="tx1"/>
                </a:solidFill>
                <a:latin typeface="Arial" charset="0"/>
                <a:ea typeface="Arial" charset="0"/>
                <a:cs typeface="Arial" charset="0"/>
              </a:rPr>
              <a:t>critical (“must </a:t>
            </a:r>
            <a:r>
              <a:rPr lang="en-US" sz="1800" dirty="0">
                <a:solidFill>
                  <a:schemeClr val="tx1"/>
                </a:solidFill>
                <a:latin typeface="Arial" charset="0"/>
                <a:ea typeface="Arial" charset="0"/>
                <a:cs typeface="Arial" charset="0"/>
              </a:rPr>
              <a:t>s</a:t>
            </a:r>
            <a:r>
              <a:rPr lang="en-US" sz="1800" dirty="0" smtClean="0">
                <a:solidFill>
                  <a:schemeClr val="tx1"/>
                </a:solidFill>
                <a:latin typeface="Arial" charset="0"/>
                <a:ea typeface="Arial" charset="0"/>
                <a:cs typeface="Arial" charset="0"/>
              </a:rPr>
              <a:t>ee</a:t>
            </a:r>
            <a:r>
              <a:rPr lang="en-US" sz="1800" dirty="0">
                <a:solidFill>
                  <a:schemeClr val="tx1"/>
                </a:solidFill>
                <a:latin typeface="Arial" charset="0"/>
                <a:ea typeface="Arial" charset="0"/>
                <a:cs typeface="Arial" charset="0"/>
              </a:rPr>
              <a:t>”) </a:t>
            </a:r>
            <a:r>
              <a:rPr lang="en-US" sz="1800" dirty="0" smtClean="0">
                <a:solidFill>
                  <a:schemeClr val="tx1"/>
                </a:solidFill>
                <a:latin typeface="Arial" charset="0"/>
                <a:ea typeface="Arial" charset="0"/>
                <a:cs typeface="Arial" charset="0"/>
              </a:rPr>
              <a:t>indicators for those outcomes</a:t>
            </a:r>
            <a:endParaRPr lang="en-US" sz="1800" dirty="0">
              <a:solidFill>
                <a:schemeClr val="tx1"/>
              </a:solidFill>
              <a:latin typeface="Arial" charset="0"/>
              <a:ea typeface="Arial" charset="0"/>
              <a:cs typeface="Arial" charset="0"/>
            </a:endParaRPr>
          </a:p>
          <a:p>
            <a:pPr marL="457200" indent="-457200">
              <a:buFont typeface="+mj-lt"/>
              <a:buAutoNum type="arabicPeriod"/>
            </a:pPr>
            <a:r>
              <a:rPr lang="en-US" sz="1800" dirty="0">
                <a:solidFill>
                  <a:schemeClr val="tx1"/>
                </a:solidFill>
                <a:latin typeface="Arial" charset="0"/>
                <a:ea typeface="Arial" charset="0"/>
                <a:cs typeface="Arial" charset="0"/>
              </a:rPr>
              <a:t>Assign </a:t>
            </a:r>
            <a:r>
              <a:rPr lang="en-US" sz="1800" dirty="0" smtClean="0">
                <a:solidFill>
                  <a:schemeClr val="tx1"/>
                </a:solidFill>
                <a:latin typeface="Arial" charset="0"/>
                <a:ea typeface="Arial" charset="0"/>
                <a:cs typeface="Arial" charset="0"/>
              </a:rPr>
              <a:t>weights </a:t>
            </a:r>
            <a:r>
              <a:rPr lang="en-US" sz="1800" dirty="0">
                <a:solidFill>
                  <a:schemeClr val="tx1"/>
                </a:solidFill>
                <a:latin typeface="Arial" charset="0"/>
                <a:ea typeface="Arial" charset="0"/>
                <a:cs typeface="Arial" charset="0"/>
              </a:rPr>
              <a:t>to </a:t>
            </a:r>
            <a:r>
              <a:rPr lang="en-US" sz="1800" dirty="0" smtClean="0">
                <a:solidFill>
                  <a:schemeClr val="tx1"/>
                </a:solidFill>
                <a:latin typeface="Arial" charset="0"/>
                <a:ea typeface="Arial" charset="0"/>
                <a:cs typeface="Arial" charset="0"/>
              </a:rPr>
              <a:t>indicators </a:t>
            </a:r>
            <a:r>
              <a:rPr lang="en-US" sz="1800" dirty="0">
                <a:solidFill>
                  <a:schemeClr val="tx1"/>
                </a:solidFill>
                <a:latin typeface="Arial" charset="0"/>
                <a:ea typeface="Arial" charset="0"/>
                <a:cs typeface="Arial" charset="0"/>
              </a:rPr>
              <a:t>(if applicable)</a:t>
            </a:r>
          </a:p>
          <a:p>
            <a:pPr marL="342900" indent="-342900">
              <a:buFont typeface="+mj-lt"/>
              <a:buAutoNum type="arabicPeriod"/>
            </a:pPr>
            <a:r>
              <a:rPr lang="en-US" sz="1800" dirty="0">
                <a:solidFill>
                  <a:schemeClr val="tx1"/>
                </a:solidFill>
                <a:latin typeface="Arial" charset="0"/>
                <a:ea typeface="Arial" charset="0"/>
                <a:cs typeface="Arial" charset="0"/>
              </a:rPr>
              <a:t>Establish </a:t>
            </a:r>
            <a:r>
              <a:rPr lang="en-US" sz="1800" dirty="0" smtClean="0">
                <a:solidFill>
                  <a:schemeClr val="tx1"/>
                </a:solidFill>
                <a:latin typeface="Arial" charset="0"/>
                <a:ea typeface="Arial" charset="0"/>
                <a:cs typeface="Arial" charset="0"/>
              </a:rPr>
              <a:t>levels </a:t>
            </a:r>
            <a:r>
              <a:rPr lang="en-US" sz="1800" dirty="0">
                <a:solidFill>
                  <a:schemeClr val="tx1"/>
                </a:solidFill>
                <a:latin typeface="Arial" charset="0"/>
                <a:ea typeface="Arial" charset="0"/>
                <a:cs typeface="Arial" charset="0"/>
              </a:rPr>
              <a:t>of </a:t>
            </a:r>
            <a:r>
              <a:rPr lang="en-US" sz="1800" dirty="0" smtClean="0">
                <a:solidFill>
                  <a:schemeClr val="tx1"/>
                </a:solidFill>
                <a:latin typeface="Arial" charset="0"/>
                <a:ea typeface="Arial" charset="0"/>
                <a:cs typeface="Arial" charset="0"/>
              </a:rPr>
              <a:t>performance </a:t>
            </a:r>
            <a:r>
              <a:rPr lang="en-US" sz="1800" dirty="0">
                <a:solidFill>
                  <a:schemeClr val="tx1"/>
                </a:solidFill>
                <a:latin typeface="Arial" charset="0"/>
                <a:ea typeface="Arial" charset="0"/>
                <a:cs typeface="Arial" charset="0"/>
              </a:rPr>
              <a:t>and </a:t>
            </a:r>
            <a:r>
              <a:rPr lang="en-US" sz="1800" dirty="0" smtClean="0">
                <a:solidFill>
                  <a:schemeClr val="tx1"/>
                </a:solidFill>
                <a:latin typeface="Arial" charset="0"/>
                <a:ea typeface="Arial" charset="0"/>
                <a:cs typeface="Arial" charset="0"/>
              </a:rPr>
              <a:t>assign </a:t>
            </a:r>
            <a:r>
              <a:rPr lang="en-US" sz="1800" dirty="0">
                <a:solidFill>
                  <a:schemeClr val="tx1"/>
                </a:solidFill>
                <a:latin typeface="Arial" charset="0"/>
                <a:ea typeface="Arial" charset="0"/>
                <a:cs typeface="Arial" charset="0"/>
              </a:rPr>
              <a:t>p</a:t>
            </a:r>
            <a:r>
              <a:rPr lang="en-US" sz="1800" dirty="0" smtClean="0">
                <a:solidFill>
                  <a:schemeClr val="tx1"/>
                </a:solidFill>
                <a:latin typeface="Arial" charset="0"/>
                <a:ea typeface="Arial" charset="0"/>
                <a:cs typeface="Arial" charset="0"/>
              </a:rPr>
              <a:t>oint values</a:t>
            </a:r>
          </a:p>
          <a:p>
            <a:pPr marL="342900" indent="-342900">
              <a:buFont typeface="+mj-lt"/>
              <a:buAutoNum type="arabicPeriod"/>
            </a:pPr>
            <a:r>
              <a:rPr lang="en-US" sz="1800" dirty="0" smtClean="0">
                <a:solidFill>
                  <a:schemeClr val="tx1"/>
                </a:solidFill>
                <a:latin typeface="Arial" charset="0"/>
                <a:ea typeface="Arial" charset="0"/>
                <a:cs typeface="Arial" charset="0"/>
              </a:rPr>
              <a:t>Populate performance </a:t>
            </a:r>
            <a:r>
              <a:rPr lang="en-US" sz="1800" dirty="0">
                <a:solidFill>
                  <a:schemeClr val="tx1"/>
                </a:solidFill>
                <a:latin typeface="Arial" charset="0"/>
                <a:ea typeface="Arial" charset="0"/>
                <a:cs typeface="Arial" charset="0"/>
              </a:rPr>
              <a:t>l</a:t>
            </a:r>
            <a:r>
              <a:rPr lang="en-US" sz="1800" dirty="0" smtClean="0">
                <a:solidFill>
                  <a:schemeClr val="tx1"/>
                </a:solidFill>
                <a:latin typeface="Arial" charset="0"/>
                <a:ea typeface="Arial" charset="0"/>
                <a:cs typeface="Arial" charset="0"/>
              </a:rPr>
              <a:t>evel narratives</a:t>
            </a:r>
          </a:p>
          <a:p>
            <a:pPr marL="342900" indent="-342900">
              <a:buFont typeface="+mj-lt"/>
              <a:buAutoNum type="arabicPeriod"/>
            </a:pPr>
            <a:endParaRPr lang="en-US" sz="1800" dirty="0">
              <a:solidFill>
                <a:schemeClr val="tx1"/>
              </a:solidFill>
              <a:latin typeface="Arial" charset="0"/>
              <a:ea typeface="Arial" charset="0"/>
              <a:cs typeface="Arial" charset="0"/>
            </a:endParaRPr>
          </a:p>
          <a:p>
            <a:r>
              <a:rPr lang="en-US" sz="1800" dirty="0" smtClean="0">
                <a:solidFill>
                  <a:schemeClr val="tx1"/>
                </a:solidFill>
                <a:latin typeface="Arial" charset="0"/>
                <a:ea typeface="Arial" charset="0"/>
                <a:cs typeface="Arial" charset="0"/>
              </a:rPr>
              <a:t>A word on rubric templates: be consistent in direction, performance level labels, and point values for performance levels (keeping program-level context in mind)</a:t>
            </a:r>
            <a:endParaRPr lang="en-US" sz="1800" dirty="0">
              <a:solidFill>
                <a:schemeClr val="tx1"/>
              </a:solidFill>
              <a:latin typeface="Arial" charset="0"/>
              <a:ea typeface="Arial" charset="0"/>
              <a:cs typeface="Arial" charset="0"/>
            </a:endParaRPr>
          </a:p>
          <a:p>
            <a:pPr marL="457200" indent="-457200">
              <a:buFont typeface="+mj-lt"/>
              <a:buAutoNum type="arabicPeriod"/>
            </a:pPr>
            <a:endParaRPr lang="en-US" dirty="0">
              <a:solidFill>
                <a:schemeClr val="tx1"/>
              </a:solidFill>
            </a:endParaRPr>
          </a:p>
          <a:p>
            <a:pPr marL="457200" indent="-457200">
              <a:buFont typeface="+mj-lt"/>
              <a:buAutoNum type="arabicPeriod"/>
            </a:pPr>
            <a:endParaRPr lang="en-US" dirty="0"/>
          </a:p>
        </p:txBody>
      </p:sp>
    </p:spTree>
    <p:extLst>
      <p:ext uri="{BB962C8B-B14F-4D97-AF65-F5344CB8AC3E}">
        <p14:creationId xmlns:p14="http://schemas.microsoft.com/office/powerpoint/2010/main" xmlns="" val="2879333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75253"/>
          </a:xfrm>
          <a:prstGeom prst="rect">
            <a:avLst/>
          </a:prstGeom>
        </p:spPr>
      </p:pic>
      <p:sp>
        <p:nvSpPr>
          <p:cNvPr id="2" name="Title 1"/>
          <p:cNvSpPr>
            <a:spLocks noGrp="1"/>
          </p:cNvSpPr>
          <p:nvPr>
            <p:ph type="title"/>
          </p:nvPr>
        </p:nvSpPr>
        <p:spPr>
          <a:xfrm>
            <a:off x="0" y="147268"/>
            <a:ext cx="9144000" cy="1263555"/>
          </a:xfrm>
        </p:spPr>
        <p:txBody>
          <a:bodyPr/>
          <a:lstStyle/>
          <a:p>
            <a:pPr algn="ctr"/>
            <a:r>
              <a:rPr lang="en-US" b="1" dirty="0">
                <a:solidFill>
                  <a:srgbClr val="F93806"/>
                </a:solidFill>
              </a:rPr>
              <a:t>Step 5: Populating Performance </a:t>
            </a:r>
            <a:br>
              <a:rPr lang="en-US" b="1" dirty="0">
                <a:solidFill>
                  <a:srgbClr val="F93806"/>
                </a:solidFill>
              </a:rPr>
            </a:br>
            <a:r>
              <a:rPr lang="en-US" b="1" dirty="0">
                <a:solidFill>
                  <a:srgbClr val="F93806"/>
                </a:solidFill>
              </a:rPr>
              <a:t>Level Narratives</a:t>
            </a:r>
          </a:p>
        </p:txBody>
      </p:sp>
      <p:sp>
        <p:nvSpPr>
          <p:cNvPr id="3" name="Content Placeholder 2"/>
          <p:cNvSpPr>
            <a:spLocks noGrp="1"/>
          </p:cNvSpPr>
          <p:nvPr>
            <p:ph idx="1"/>
          </p:nvPr>
        </p:nvSpPr>
        <p:spPr>
          <a:xfrm>
            <a:off x="525294" y="1828800"/>
            <a:ext cx="8618706" cy="4144963"/>
          </a:xfrm>
        </p:spPr>
        <p:txBody>
          <a:bodyPr>
            <a:normAutofit/>
          </a:bodyPr>
          <a:lstStyle/>
          <a:p>
            <a:pPr marL="514350" indent="-514350">
              <a:buFont typeface="+mj-lt"/>
              <a:buAutoNum type="arabicPeriod"/>
            </a:pPr>
            <a:r>
              <a:rPr lang="en-US" sz="1800" dirty="0" smtClean="0">
                <a:solidFill>
                  <a:schemeClr val="tx1"/>
                </a:solidFill>
                <a:latin typeface="Arial" charset="0"/>
                <a:ea typeface="Arial" charset="0"/>
                <a:cs typeface="Arial" charset="0"/>
              </a:rPr>
              <a:t>Use clear</a:t>
            </a:r>
            <a:r>
              <a:rPr lang="en-US" sz="1800" dirty="0">
                <a:solidFill>
                  <a:schemeClr val="tx1"/>
                </a:solidFill>
                <a:latin typeface="Arial" charset="0"/>
                <a:ea typeface="Arial" charset="0"/>
                <a:cs typeface="Arial" charset="0"/>
              </a:rPr>
              <a:t>, </a:t>
            </a:r>
            <a:r>
              <a:rPr lang="en-US" sz="1800" dirty="0" smtClean="0">
                <a:solidFill>
                  <a:schemeClr val="tx1"/>
                </a:solidFill>
                <a:latin typeface="Arial" charset="0"/>
                <a:ea typeface="Arial" charset="0"/>
                <a:cs typeface="Arial" charset="0"/>
              </a:rPr>
              <a:t>concrete</a:t>
            </a:r>
            <a:r>
              <a:rPr lang="en-US" sz="1800" dirty="0">
                <a:solidFill>
                  <a:schemeClr val="tx1"/>
                </a:solidFill>
                <a:latin typeface="Arial" charset="0"/>
                <a:ea typeface="Arial" charset="0"/>
                <a:cs typeface="Arial" charset="0"/>
              </a:rPr>
              <a:t>, </a:t>
            </a:r>
            <a:r>
              <a:rPr lang="en-US" sz="1800" dirty="0" smtClean="0">
                <a:solidFill>
                  <a:schemeClr val="tx1"/>
                </a:solidFill>
                <a:latin typeface="Arial" charset="0"/>
                <a:ea typeface="Arial" charset="0"/>
                <a:cs typeface="Arial" charset="0"/>
              </a:rPr>
              <a:t>qualitative </a:t>
            </a:r>
            <a:r>
              <a:rPr lang="en-US" sz="1800" dirty="0">
                <a:solidFill>
                  <a:schemeClr val="tx1"/>
                </a:solidFill>
                <a:latin typeface="Arial" charset="0"/>
                <a:ea typeface="Arial" charset="0"/>
                <a:cs typeface="Arial" charset="0"/>
              </a:rPr>
              <a:t>p</a:t>
            </a:r>
            <a:r>
              <a:rPr lang="en-US" sz="1800" dirty="0" smtClean="0">
                <a:solidFill>
                  <a:schemeClr val="tx1"/>
                </a:solidFill>
                <a:latin typeface="Arial" charset="0"/>
                <a:ea typeface="Arial" charset="0"/>
                <a:cs typeface="Arial" charset="0"/>
              </a:rPr>
              <a:t>erformance </a:t>
            </a:r>
            <a:r>
              <a:rPr lang="en-US" sz="1800" dirty="0">
                <a:solidFill>
                  <a:schemeClr val="tx1"/>
                </a:solidFill>
                <a:latin typeface="Arial" charset="0"/>
                <a:ea typeface="Arial" charset="0"/>
                <a:cs typeface="Arial" charset="0"/>
              </a:rPr>
              <a:t>d</a:t>
            </a:r>
            <a:r>
              <a:rPr lang="en-US" sz="1800" dirty="0" smtClean="0">
                <a:solidFill>
                  <a:schemeClr val="tx1"/>
                </a:solidFill>
                <a:latin typeface="Arial" charset="0"/>
                <a:ea typeface="Arial" charset="0"/>
                <a:cs typeface="Arial" charset="0"/>
              </a:rPr>
              <a:t>escriptors </a:t>
            </a:r>
            <a:r>
              <a:rPr lang="en-US" sz="1900" dirty="0">
                <a:solidFill>
                  <a:schemeClr val="tx1"/>
                </a:solidFill>
              </a:rPr>
              <a:t/>
            </a:r>
            <a:br>
              <a:rPr lang="en-US" sz="1900" dirty="0">
                <a:solidFill>
                  <a:schemeClr val="tx1"/>
                </a:solidFill>
              </a:rPr>
            </a:br>
            <a:r>
              <a:rPr lang="en-US" sz="1400" dirty="0">
                <a:solidFill>
                  <a:srgbClr val="F93806"/>
                </a:solidFill>
                <a:latin typeface="Arial" charset="0"/>
                <a:ea typeface="Arial" charset="0"/>
                <a:cs typeface="Arial" charset="0"/>
              </a:rPr>
              <a:t>CAUTION: Do </a:t>
            </a:r>
            <a:r>
              <a:rPr lang="en-US" sz="1400" dirty="0" smtClean="0">
                <a:solidFill>
                  <a:srgbClr val="F93806"/>
                </a:solidFill>
                <a:latin typeface="Arial" charset="0"/>
                <a:ea typeface="Arial" charset="0"/>
                <a:cs typeface="Arial" charset="0"/>
              </a:rPr>
              <a:t>not resort to absolute</a:t>
            </a:r>
            <a:r>
              <a:rPr lang="en-US" sz="1400" dirty="0">
                <a:solidFill>
                  <a:srgbClr val="F93806"/>
                </a:solidFill>
                <a:latin typeface="Arial" charset="0"/>
                <a:ea typeface="Arial" charset="0"/>
                <a:cs typeface="Arial" charset="0"/>
              </a:rPr>
              <a:t>, </a:t>
            </a:r>
            <a:r>
              <a:rPr lang="en-US" sz="1400" dirty="0" smtClean="0">
                <a:solidFill>
                  <a:srgbClr val="F93806"/>
                </a:solidFill>
                <a:latin typeface="Arial" charset="0"/>
                <a:ea typeface="Arial" charset="0"/>
                <a:cs typeface="Arial" charset="0"/>
              </a:rPr>
              <a:t>quantitative differentiation between levels</a:t>
            </a:r>
            <a:r>
              <a:rPr lang="en-US" sz="1400" dirty="0">
                <a:solidFill>
                  <a:srgbClr val="F93806"/>
                </a:solidFill>
                <a:latin typeface="Arial" charset="0"/>
                <a:ea typeface="Arial" charset="0"/>
                <a:cs typeface="Arial" charset="0"/>
              </a:rPr>
              <a:t>.</a:t>
            </a:r>
          </a:p>
          <a:p>
            <a:pPr marL="514350" indent="-514350">
              <a:buFont typeface="+mj-lt"/>
              <a:buAutoNum type="arabicPeriod"/>
            </a:pPr>
            <a:r>
              <a:rPr lang="en-US" sz="1800" dirty="0">
                <a:solidFill>
                  <a:schemeClr val="tx1"/>
                </a:solidFill>
                <a:latin typeface="Arial" charset="0"/>
                <a:ea typeface="Arial" charset="0"/>
                <a:cs typeface="Arial" charset="0"/>
              </a:rPr>
              <a:t>Populate </a:t>
            </a:r>
            <a:r>
              <a:rPr lang="en-US" sz="1800" dirty="0" smtClean="0">
                <a:solidFill>
                  <a:schemeClr val="tx1"/>
                </a:solidFill>
                <a:latin typeface="Arial" charset="0"/>
                <a:ea typeface="Arial" charset="0"/>
                <a:cs typeface="Arial" charset="0"/>
              </a:rPr>
              <a:t>first:</a:t>
            </a:r>
          </a:p>
          <a:p>
            <a:pPr lvl="1"/>
            <a:r>
              <a:rPr lang="en-US" sz="1600" dirty="0" smtClean="0">
                <a:solidFill>
                  <a:schemeClr val="tx1"/>
                </a:solidFill>
                <a:latin typeface="Arial" charset="0"/>
                <a:ea typeface="Arial" charset="0"/>
                <a:cs typeface="Arial" charset="0"/>
              </a:rPr>
              <a:t>For summative assessment and competency-based rubrics, the expected/required level </a:t>
            </a:r>
            <a:r>
              <a:rPr lang="en-US" sz="1600" dirty="0">
                <a:solidFill>
                  <a:schemeClr val="tx1"/>
                </a:solidFill>
                <a:latin typeface="Arial" charset="0"/>
                <a:ea typeface="Arial" charset="0"/>
                <a:cs typeface="Arial" charset="0"/>
              </a:rPr>
              <a:t>of </a:t>
            </a:r>
            <a:r>
              <a:rPr lang="en-US" sz="1600" dirty="0" smtClean="0">
                <a:solidFill>
                  <a:schemeClr val="tx1"/>
                </a:solidFill>
                <a:latin typeface="Arial" charset="0"/>
                <a:ea typeface="Arial" charset="0"/>
                <a:cs typeface="Arial" charset="0"/>
              </a:rPr>
              <a:t>performance </a:t>
            </a:r>
            <a:r>
              <a:rPr lang="en-US" sz="1600" dirty="0">
                <a:solidFill>
                  <a:schemeClr val="tx1"/>
                </a:solidFill>
                <a:latin typeface="Arial" charset="0"/>
                <a:ea typeface="Arial" charset="0"/>
                <a:cs typeface="Arial" charset="0"/>
              </a:rPr>
              <a:t>at </a:t>
            </a:r>
            <a:r>
              <a:rPr lang="en-US" sz="1600" dirty="0" smtClean="0">
                <a:solidFill>
                  <a:schemeClr val="tx1"/>
                </a:solidFill>
                <a:latin typeface="Arial" charset="0"/>
                <a:ea typeface="Arial" charset="0"/>
                <a:cs typeface="Arial" charset="0"/>
              </a:rPr>
              <a:t>program completion (if multiple levels of mastery are included, populate the lowest level of mastery first)</a:t>
            </a:r>
            <a:endParaRPr lang="en-US" sz="1600" dirty="0">
              <a:solidFill>
                <a:schemeClr val="tx1"/>
              </a:solidFill>
              <a:latin typeface="Arial" charset="0"/>
              <a:ea typeface="Arial" charset="0"/>
              <a:cs typeface="Arial" charset="0"/>
            </a:endParaRPr>
          </a:p>
          <a:p>
            <a:pPr lvl="1"/>
            <a:r>
              <a:rPr lang="en-US" sz="1600" dirty="0" smtClean="0">
                <a:solidFill>
                  <a:schemeClr val="tx1"/>
                </a:solidFill>
                <a:latin typeface="Arial" charset="0"/>
                <a:ea typeface="Arial" charset="0"/>
                <a:cs typeface="Arial" charset="0"/>
              </a:rPr>
              <a:t>For formative assessment rubrics, the expected level of performance at that formative checkpoint</a:t>
            </a:r>
            <a:endParaRPr lang="en-US" sz="1600" dirty="0">
              <a:solidFill>
                <a:schemeClr val="tx1"/>
              </a:solidFill>
              <a:latin typeface="Arial" charset="0"/>
              <a:ea typeface="Arial" charset="0"/>
              <a:cs typeface="Arial" charset="0"/>
            </a:endParaRPr>
          </a:p>
          <a:p>
            <a:pPr marL="514350" indent="-514350">
              <a:buFont typeface="+mj-lt"/>
              <a:buAutoNum type="arabicPeriod"/>
            </a:pPr>
            <a:r>
              <a:rPr lang="en-US" sz="1800" dirty="0">
                <a:solidFill>
                  <a:schemeClr val="tx1"/>
                </a:solidFill>
                <a:latin typeface="Arial" charset="0"/>
                <a:ea typeface="Arial" charset="0"/>
                <a:cs typeface="Arial" charset="0"/>
              </a:rPr>
              <a:t>Work </a:t>
            </a:r>
            <a:r>
              <a:rPr lang="en-US" sz="1800" dirty="0" smtClean="0">
                <a:solidFill>
                  <a:schemeClr val="tx1"/>
                </a:solidFill>
                <a:latin typeface="Arial" charset="0"/>
                <a:ea typeface="Arial" charset="0"/>
                <a:cs typeface="Arial" charset="0"/>
              </a:rPr>
              <a:t>out </a:t>
            </a:r>
            <a:r>
              <a:rPr lang="en-US" sz="1800" dirty="0">
                <a:solidFill>
                  <a:schemeClr val="tx1"/>
                </a:solidFill>
                <a:latin typeface="Arial" charset="0"/>
                <a:ea typeface="Arial" charset="0"/>
                <a:cs typeface="Arial" charset="0"/>
              </a:rPr>
              <a:t>f</a:t>
            </a:r>
            <a:r>
              <a:rPr lang="en-US" sz="1800" dirty="0" smtClean="0">
                <a:solidFill>
                  <a:schemeClr val="tx1"/>
                </a:solidFill>
                <a:latin typeface="Arial" charset="0"/>
                <a:ea typeface="Arial" charset="0"/>
                <a:cs typeface="Arial" charset="0"/>
              </a:rPr>
              <a:t>rom </a:t>
            </a:r>
            <a:r>
              <a:rPr lang="en-US" sz="1800" dirty="0">
                <a:solidFill>
                  <a:schemeClr val="tx1"/>
                </a:solidFill>
                <a:latin typeface="Arial" charset="0"/>
                <a:ea typeface="Arial" charset="0"/>
                <a:cs typeface="Arial" charset="0"/>
              </a:rPr>
              <a:t>t</a:t>
            </a:r>
            <a:r>
              <a:rPr lang="en-US" sz="1800" dirty="0" smtClean="0">
                <a:solidFill>
                  <a:schemeClr val="tx1"/>
                </a:solidFill>
                <a:latin typeface="Arial" charset="0"/>
                <a:ea typeface="Arial" charset="0"/>
                <a:cs typeface="Arial" charset="0"/>
              </a:rPr>
              <a:t>here </a:t>
            </a:r>
            <a:r>
              <a:rPr lang="en-US" sz="1800" dirty="0">
                <a:solidFill>
                  <a:schemeClr val="tx1"/>
                </a:solidFill>
                <a:latin typeface="Arial" charset="0"/>
                <a:ea typeface="Arial" charset="0"/>
                <a:cs typeface="Arial" charset="0"/>
              </a:rPr>
              <a:t>(in </a:t>
            </a:r>
            <a:r>
              <a:rPr lang="en-US" sz="1800" dirty="0" smtClean="0">
                <a:solidFill>
                  <a:schemeClr val="tx1"/>
                </a:solidFill>
                <a:latin typeface="Arial" charset="0"/>
                <a:ea typeface="Arial" charset="0"/>
                <a:cs typeface="Arial" charset="0"/>
              </a:rPr>
              <a:t>both directions</a:t>
            </a:r>
            <a:r>
              <a:rPr lang="en-US" sz="1800" dirty="0">
                <a:solidFill>
                  <a:schemeClr val="tx1"/>
                </a:solidFill>
                <a:latin typeface="Arial" charset="0"/>
                <a:ea typeface="Arial" charset="0"/>
                <a:cs typeface="Arial" charset="0"/>
              </a:rPr>
              <a:t>, if applicable).</a:t>
            </a:r>
          </a:p>
          <a:p>
            <a:pPr marL="514350" indent="-514350">
              <a:buFont typeface="+mj-lt"/>
              <a:buAutoNum type="arabicPeriod"/>
            </a:pPr>
            <a:r>
              <a:rPr lang="en-US" sz="1800" dirty="0" smtClean="0">
                <a:solidFill>
                  <a:schemeClr val="tx1"/>
                </a:solidFill>
                <a:latin typeface="Arial" charset="0"/>
                <a:ea typeface="Arial" charset="0"/>
                <a:cs typeface="Arial" charset="0"/>
              </a:rPr>
              <a:t>Be sure that descriptors show a continuous developmental sequence without gaps </a:t>
            </a:r>
            <a:r>
              <a:rPr lang="en-US" sz="1800" dirty="0">
                <a:solidFill>
                  <a:schemeClr val="tx1"/>
                </a:solidFill>
                <a:latin typeface="Arial" charset="0"/>
                <a:ea typeface="Arial" charset="0"/>
                <a:cs typeface="Arial" charset="0"/>
              </a:rPr>
              <a:t>or </a:t>
            </a:r>
            <a:r>
              <a:rPr lang="en-US" sz="1800" dirty="0" smtClean="0">
                <a:solidFill>
                  <a:schemeClr val="tx1"/>
                </a:solidFill>
                <a:latin typeface="Arial" charset="0"/>
                <a:ea typeface="Arial" charset="0"/>
                <a:cs typeface="Arial" charset="0"/>
              </a:rPr>
              <a:t>overlaps</a:t>
            </a:r>
            <a:r>
              <a:rPr lang="en-US" sz="1800" dirty="0">
                <a:solidFill>
                  <a:schemeClr val="tx1"/>
                </a:solidFill>
                <a:latin typeface="Arial" charset="0"/>
                <a:ea typeface="Arial" charset="0"/>
                <a:cs typeface="Arial" charset="0"/>
              </a:rPr>
              <a:t>.</a:t>
            </a:r>
          </a:p>
          <a:p>
            <a:pPr marL="514350" indent="-514350">
              <a:buFont typeface="+mj-lt"/>
              <a:buAutoNum type="arabicPeriod"/>
            </a:pPr>
            <a:endParaRPr lang="en-US" dirty="0"/>
          </a:p>
        </p:txBody>
      </p:sp>
    </p:spTree>
    <p:extLst>
      <p:ext uri="{BB962C8B-B14F-4D97-AF65-F5344CB8AC3E}">
        <p14:creationId xmlns:p14="http://schemas.microsoft.com/office/powerpoint/2010/main" xmlns="" val="5418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211" y="0"/>
            <a:ext cx="9238155" cy="6858000"/>
          </a:xfrm>
          <a:prstGeom prst="rect">
            <a:avLst/>
          </a:prstGeom>
        </p:spPr>
      </p:pic>
      <p:sp>
        <p:nvSpPr>
          <p:cNvPr id="2" name="Title 1"/>
          <p:cNvSpPr>
            <a:spLocks noGrp="1"/>
          </p:cNvSpPr>
          <p:nvPr>
            <p:ph type="title"/>
          </p:nvPr>
        </p:nvSpPr>
        <p:spPr>
          <a:xfrm>
            <a:off x="0" y="304800"/>
            <a:ext cx="9144000" cy="1224467"/>
          </a:xfrm>
        </p:spPr>
        <p:txBody>
          <a:bodyPr>
            <a:normAutofit/>
          </a:bodyPr>
          <a:lstStyle/>
          <a:p>
            <a:pPr algn="ctr"/>
            <a:r>
              <a:rPr lang="en-US" b="1" dirty="0">
                <a:solidFill>
                  <a:schemeClr val="bg1"/>
                </a:solidFill>
              </a:rPr>
              <a:t>An Example of Qualitative Differentiation </a:t>
            </a:r>
            <a:br>
              <a:rPr lang="en-US" b="1" dirty="0">
                <a:solidFill>
                  <a:schemeClr val="bg1"/>
                </a:solidFill>
              </a:rPr>
            </a:br>
            <a:r>
              <a:rPr lang="en-US" b="1" dirty="0">
                <a:solidFill>
                  <a:schemeClr val="bg1"/>
                </a:solidFill>
              </a:rPr>
              <a:t>of Performance Levels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96703441"/>
              </p:ext>
            </p:extLst>
          </p:nvPr>
        </p:nvGraphicFramePr>
        <p:xfrm>
          <a:off x="457200" y="2088884"/>
          <a:ext cx="8229600" cy="3205480"/>
        </p:xfrm>
        <a:graphic>
          <a:graphicData uri="http://schemas.openxmlformats.org/drawingml/2006/table">
            <a:tbl>
              <a:tblPr firstRow="1" bandRow="1">
                <a:tableStyleId>{5C22544A-7EE6-4342-B048-85BDC9FD1C3A}</a:tableStyleId>
              </a:tblPr>
              <a:tblGrid>
                <a:gridCol w="1630907">
                  <a:extLst>
                    <a:ext uri="{9D8B030D-6E8A-4147-A177-3AD203B41FA5}">
                      <a16:colId xmlns:a16="http://schemas.microsoft.com/office/drawing/2014/main" xmlns="" val="20000"/>
                    </a:ext>
                  </a:extLst>
                </a:gridCol>
                <a:gridCol w="1992574">
                  <a:extLst>
                    <a:ext uri="{9D8B030D-6E8A-4147-A177-3AD203B41FA5}">
                      <a16:colId xmlns:a16="http://schemas.microsoft.com/office/drawing/2014/main" xmlns="" val="20001"/>
                    </a:ext>
                  </a:extLst>
                </a:gridCol>
                <a:gridCol w="2415653">
                  <a:extLst>
                    <a:ext uri="{9D8B030D-6E8A-4147-A177-3AD203B41FA5}">
                      <a16:colId xmlns:a16="http://schemas.microsoft.com/office/drawing/2014/main" xmlns="" val="20002"/>
                    </a:ext>
                  </a:extLst>
                </a:gridCol>
                <a:gridCol w="2190466">
                  <a:extLst>
                    <a:ext uri="{9D8B030D-6E8A-4147-A177-3AD203B41FA5}">
                      <a16:colId xmlns:a16="http://schemas.microsoft.com/office/drawing/2014/main" xmlns="" val="20003"/>
                    </a:ext>
                  </a:extLst>
                </a:gridCol>
              </a:tblGrid>
              <a:tr h="370840">
                <a:tc>
                  <a:txBody>
                    <a:bodyPr/>
                    <a:lstStyle/>
                    <a:p>
                      <a:endParaRPr lang="en-US" dirty="0"/>
                    </a:p>
                  </a:txBody>
                  <a:tcPr>
                    <a:solidFill>
                      <a:srgbClr val="FB5707"/>
                    </a:solidFill>
                  </a:tcPr>
                </a:tc>
                <a:tc>
                  <a:txBody>
                    <a:bodyPr/>
                    <a:lstStyle/>
                    <a:p>
                      <a:r>
                        <a:rPr lang="en-US" dirty="0">
                          <a:solidFill>
                            <a:schemeClr val="tx1"/>
                          </a:solidFill>
                        </a:rPr>
                        <a:t>Unacceptable</a:t>
                      </a:r>
                    </a:p>
                  </a:txBody>
                  <a:tcPr>
                    <a:solidFill>
                      <a:srgbClr val="FB5707"/>
                    </a:solidFill>
                  </a:tcPr>
                </a:tc>
                <a:tc>
                  <a:txBody>
                    <a:bodyPr/>
                    <a:lstStyle/>
                    <a:p>
                      <a:r>
                        <a:rPr lang="en-US" dirty="0">
                          <a:solidFill>
                            <a:schemeClr val="tx1"/>
                          </a:solidFill>
                        </a:rPr>
                        <a:t>Developing</a:t>
                      </a:r>
                    </a:p>
                  </a:txBody>
                  <a:tcPr>
                    <a:solidFill>
                      <a:srgbClr val="FB5707"/>
                    </a:solidFill>
                  </a:tcPr>
                </a:tc>
                <a:tc>
                  <a:txBody>
                    <a:bodyPr/>
                    <a:lstStyle/>
                    <a:p>
                      <a:r>
                        <a:rPr lang="en-US" dirty="0">
                          <a:solidFill>
                            <a:schemeClr val="tx1"/>
                          </a:solidFill>
                        </a:rPr>
                        <a:t>Mastery</a:t>
                      </a:r>
                    </a:p>
                  </a:txBody>
                  <a:tcPr>
                    <a:solidFill>
                      <a:srgbClr val="FB5707"/>
                    </a:solidFill>
                  </a:tcPr>
                </a:tc>
                <a:extLst>
                  <a:ext uri="{0D108BD9-81ED-4DB2-BD59-A6C34878D82A}">
                    <a16:rowId xmlns:a16="http://schemas.microsoft.com/office/drawing/2014/main" xmlns="" val="10000"/>
                  </a:ext>
                </a:extLst>
              </a:tr>
              <a:tr h="370840">
                <a:tc>
                  <a:txBody>
                    <a:bodyPr/>
                    <a:lstStyle/>
                    <a:p>
                      <a:r>
                        <a:rPr lang="en-US" b="1" dirty="0"/>
                        <a:t>Alignment</a:t>
                      </a:r>
                      <a:r>
                        <a:rPr lang="en-US" b="1" baseline="0" dirty="0"/>
                        <a:t> to Applicable </a:t>
                      </a:r>
                    </a:p>
                    <a:p>
                      <a:r>
                        <a:rPr lang="en-US" b="1" baseline="0" dirty="0"/>
                        <a:t>P-12 Standards</a:t>
                      </a:r>
                      <a:endParaRPr lang="en-US" b="1" dirty="0"/>
                    </a:p>
                  </a:txBody>
                  <a:tcPr>
                    <a:solidFill>
                      <a:schemeClr val="bg1"/>
                    </a:solidFill>
                  </a:tcPr>
                </a:tc>
                <a:tc>
                  <a:txBody>
                    <a:bodyPr/>
                    <a:lstStyle/>
                    <a:p>
                      <a:r>
                        <a:rPr lang="en-US" dirty="0"/>
                        <a:t>Lesson plan does not demonstrate alignment of applicable P-12 standards to lesson</a:t>
                      </a:r>
                    </a:p>
                    <a:p>
                      <a:r>
                        <a:rPr lang="en-US" dirty="0"/>
                        <a:t>objectives.</a:t>
                      </a:r>
                    </a:p>
                  </a:txBody>
                  <a:tcPr>
                    <a:solidFill>
                      <a:schemeClr val="bg1">
                        <a:lumMod val="85000"/>
                      </a:schemeClr>
                    </a:solidFill>
                  </a:tcPr>
                </a:tc>
                <a:tc>
                  <a:txBody>
                    <a:bodyPr/>
                    <a:lstStyle/>
                    <a:p>
                      <a:r>
                        <a:rPr lang="en-US" dirty="0"/>
                        <a:t>Lesson plan reflects partial alignment of applicable P-12 standards to lesson objectives (e.g. some objectives have no P-12 alignment and/or some P-12 standards listed are not related to lesson objectives).</a:t>
                      </a:r>
                    </a:p>
                  </a:txBody>
                  <a:tcPr>
                    <a:solidFill>
                      <a:schemeClr val="bg1"/>
                    </a:solidFill>
                  </a:tcPr>
                </a:tc>
                <a:tc>
                  <a:txBody>
                    <a:bodyPr/>
                    <a:lstStyle/>
                    <a:p>
                      <a:r>
                        <a:rPr lang="en-US" dirty="0"/>
                        <a:t>Lesson plan reflects</a:t>
                      </a:r>
                    </a:p>
                    <a:p>
                      <a:r>
                        <a:rPr lang="en-US" dirty="0"/>
                        <a:t>accurate and comprehensive alignment of all applicable P-12</a:t>
                      </a:r>
                    </a:p>
                    <a:p>
                      <a:r>
                        <a:rPr lang="en-US" dirty="0"/>
                        <a:t>standards to lesson objectives.</a:t>
                      </a:r>
                    </a:p>
                  </a:txBody>
                  <a:tcPr>
                    <a:solidFill>
                      <a:schemeClr val="bg1">
                        <a:lumMod val="8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918765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2295" y="0"/>
            <a:ext cx="9272337" cy="6858000"/>
          </a:xfrm>
          <a:prstGeom prst="rect">
            <a:avLst/>
          </a:prstGeom>
        </p:spPr>
      </p:pic>
      <p:sp>
        <p:nvSpPr>
          <p:cNvPr id="2" name="Title 1"/>
          <p:cNvSpPr>
            <a:spLocks noGrp="1"/>
          </p:cNvSpPr>
          <p:nvPr>
            <p:ph type="title"/>
          </p:nvPr>
        </p:nvSpPr>
        <p:spPr>
          <a:xfrm>
            <a:off x="177421" y="151263"/>
            <a:ext cx="8433179" cy="694900"/>
          </a:xfrm>
        </p:spPr>
        <p:txBody>
          <a:bodyPr>
            <a:normAutofit/>
          </a:bodyPr>
          <a:lstStyle/>
          <a:p>
            <a:pPr algn="ctr"/>
            <a:r>
              <a:rPr lang="en-US" sz="3600" b="1" dirty="0">
                <a:solidFill>
                  <a:schemeClr val="bg1"/>
                </a:solidFill>
                <a:latin typeface="Open Sans Semibold"/>
                <a:cs typeface="Open Sans Semibold"/>
              </a:rPr>
              <a:t>“</a:t>
            </a:r>
            <a:r>
              <a:rPr lang="en-US" sz="3200" b="1" dirty="0">
                <a:solidFill>
                  <a:schemeClr val="bg1"/>
                </a:solidFill>
                <a:latin typeface="Open Sans Semibold"/>
                <a:cs typeface="Open Sans Semibold"/>
              </a:rPr>
              <a:t>Meta-rubric” to Evaluate Rubric Quality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17385237"/>
              </p:ext>
            </p:extLst>
          </p:nvPr>
        </p:nvGraphicFramePr>
        <p:xfrm>
          <a:off x="76200" y="1030829"/>
          <a:ext cx="8991600" cy="5071527"/>
        </p:xfrm>
        <a:graphic>
          <a:graphicData uri="http://schemas.openxmlformats.org/drawingml/2006/table">
            <a:tbl>
              <a:tblPr firstRow="1" bandRow="1">
                <a:tableStyleId>{5C22544A-7EE6-4342-B048-85BDC9FD1C3A}</a:tableStyleId>
              </a:tblPr>
              <a:tblGrid>
                <a:gridCol w="1720131">
                  <a:extLst>
                    <a:ext uri="{9D8B030D-6E8A-4147-A177-3AD203B41FA5}">
                      <a16:colId xmlns:a16="http://schemas.microsoft.com/office/drawing/2014/main" xmlns="" val="20000"/>
                    </a:ext>
                  </a:extLst>
                </a:gridCol>
                <a:gridCol w="2423823">
                  <a:extLst>
                    <a:ext uri="{9D8B030D-6E8A-4147-A177-3AD203B41FA5}">
                      <a16:colId xmlns:a16="http://schemas.microsoft.com/office/drawing/2014/main" xmlns="" val="20001"/>
                    </a:ext>
                  </a:extLst>
                </a:gridCol>
                <a:gridCol w="2423823">
                  <a:extLst>
                    <a:ext uri="{9D8B030D-6E8A-4147-A177-3AD203B41FA5}">
                      <a16:colId xmlns:a16="http://schemas.microsoft.com/office/drawing/2014/main" xmlns="" val="20002"/>
                    </a:ext>
                  </a:extLst>
                </a:gridCol>
                <a:gridCol w="2423823">
                  <a:extLst>
                    <a:ext uri="{9D8B030D-6E8A-4147-A177-3AD203B41FA5}">
                      <a16:colId xmlns:a16="http://schemas.microsoft.com/office/drawing/2014/main" xmlns="" val="20003"/>
                    </a:ext>
                  </a:extLst>
                </a:gridCol>
              </a:tblGrid>
              <a:tr h="392847">
                <a:tc>
                  <a:txBody>
                    <a:bodyPr/>
                    <a:lstStyle/>
                    <a:p>
                      <a:pPr algn="ctr"/>
                      <a:r>
                        <a:rPr lang="en-US" dirty="0">
                          <a:solidFill>
                            <a:schemeClr val="tx1"/>
                          </a:solidFill>
                        </a:rPr>
                        <a:t>Criteria</a:t>
                      </a:r>
                    </a:p>
                  </a:txBody>
                  <a:tcPr>
                    <a:solidFill>
                      <a:srgbClr val="FB5707"/>
                    </a:solidFill>
                  </a:tcPr>
                </a:tc>
                <a:tc>
                  <a:txBody>
                    <a:bodyPr/>
                    <a:lstStyle/>
                    <a:p>
                      <a:pPr algn="ctr"/>
                      <a:r>
                        <a:rPr lang="en-US" b="1" dirty="0">
                          <a:solidFill>
                            <a:schemeClr val="tx1"/>
                          </a:solidFill>
                        </a:rPr>
                        <a:t>Unsatisfactory</a:t>
                      </a:r>
                    </a:p>
                  </a:txBody>
                  <a:tcPr>
                    <a:solidFill>
                      <a:srgbClr val="FB5707"/>
                    </a:solidFill>
                  </a:tcPr>
                </a:tc>
                <a:tc>
                  <a:txBody>
                    <a:bodyPr/>
                    <a:lstStyle/>
                    <a:p>
                      <a:pPr algn="ctr"/>
                      <a:r>
                        <a:rPr lang="en-US" b="1" dirty="0">
                          <a:solidFill>
                            <a:schemeClr val="tx1"/>
                          </a:solidFill>
                        </a:rPr>
                        <a:t>Developing</a:t>
                      </a:r>
                    </a:p>
                  </a:txBody>
                  <a:tcPr>
                    <a:solidFill>
                      <a:srgbClr val="FB5707"/>
                    </a:solidFill>
                  </a:tcPr>
                </a:tc>
                <a:tc>
                  <a:txBody>
                    <a:bodyPr/>
                    <a:lstStyle/>
                    <a:p>
                      <a:pPr algn="ctr"/>
                      <a:r>
                        <a:rPr lang="en-US" b="1" dirty="0">
                          <a:solidFill>
                            <a:schemeClr val="tx1"/>
                          </a:solidFill>
                        </a:rPr>
                        <a:t>Mastery</a:t>
                      </a:r>
                    </a:p>
                  </a:txBody>
                  <a:tcPr>
                    <a:solidFill>
                      <a:srgbClr val="FB5707"/>
                    </a:solidFill>
                  </a:tcPr>
                </a:tc>
                <a:extLst>
                  <a:ext uri="{0D108BD9-81ED-4DB2-BD59-A6C34878D82A}">
                    <a16:rowId xmlns:a16="http://schemas.microsoft.com/office/drawing/2014/main" xmlns="" val="10000"/>
                  </a:ext>
                </a:extLst>
              </a:tr>
              <a:tr h="997245">
                <a:tc>
                  <a:txBody>
                    <a:bodyPr/>
                    <a:lstStyle/>
                    <a:p>
                      <a:r>
                        <a:rPr lang="en-US" sz="1400" b="1" dirty="0"/>
                        <a:t>Rubric Alignment to Assignment.</a:t>
                      </a:r>
                    </a:p>
                  </a:txBody>
                  <a:tcPr>
                    <a:solidFill>
                      <a:schemeClr val="bg1"/>
                    </a:solidFill>
                  </a:tcPr>
                </a:tc>
                <a:tc>
                  <a:txBody>
                    <a:bodyPr/>
                    <a:lstStyle/>
                    <a:p>
                      <a:r>
                        <a:rPr lang="en-US" sz="1300" dirty="0"/>
                        <a:t>The rubric includes multiple criteria that are not explicitly or implicitly</a:t>
                      </a:r>
                      <a:r>
                        <a:rPr lang="en-US" sz="1300" baseline="0" dirty="0"/>
                        <a:t> reflected in the assignment directions for the learning activity to be assessed.</a:t>
                      </a:r>
                      <a:endParaRPr lang="en-US" sz="1300" dirty="0"/>
                    </a:p>
                  </a:txBody>
                  <a:tcPr>
                    <a:solidFill>
                      <a:schemeClr val="bg1"/>
                    </a:solidFill>
                  </a:tcPr>
                </a:tc>
                <a:tc>
                  <a:txBody>
                    <a:bodyPr/>
                    <a:lstStyle/>
                    <a:p>
                      <a:r>
                        <a:rPr lang="en-US" sz="1300" dirty="0"/>
                        <a:t>The rubric includes one criterion that is not explicitly or implicitly</a:t>
                      </a:r>
                      <a:r>
                        <a:rPr lang="en-US" sz="1300" baseline="0" dirty="0"/>
                        <a:t> reflected in the assignment directions for the learning activity to be assessed.</a:t>
                      </a:r>
                      <a:endParaRPr lang="en-US" sz="1300" dirty="0"/>
                    </a:p>
                  </a:txBody>
                  <a:tcPr>
                    <a:solidFill>
                      <a:schemeClr val="bg1"/>
                    </a:solidFill>
                  </a:tcPr>
                </a:tc>
                <a:tc>
                  <a:txBody>
                    <a:bodyPr/>
                    <a:lstStyle/>
                    <a:p>
                      <a:r>
                        <a:rPr lang="en-US" sz="1300" dirty="0"/>
                        <a:t>The rubric criteria accurately</a:t>
                      </a:r>
                      <a:r>
                        <a:rPr lang="en-US" sz="1300" baseline="0" dirty="0"/>
                        <a:t> match the performance criteria reflected in the assignment directions for the learning activity to be assessed.</a:t>
                      </a:r>
                      <a:endParaRPr lang="en-US" sz="1300" dirty="0"/>
                    </a:p>
                  </a:txBody>
                  <a:tcPr>
                    <a:solidFill>
                      <a:schemeClr val="bg1"/>
                    </a:solidFill>
                  </a:tcPr>
                </a:tc>
                <a:extLst>
                  <a:ext uri="{0D108BD9-81ED-4DB2-BD59-A6C34878D82A}">
                    <a16:rowId xmlns:a16="http://schemas.microsoft.com/office/drawing/2014/main" xmlns="" val="10001"/>
                  </a:ext>
                </a:extLst>
              </a:tr>
              <a:tr h="632056">
                <a:tc>
                  <a:txBody>
                    <a:bodyPr/>
                    <a:lstStyle/>
                    <a:p>
                      <a:r>
                        <a:rPr lang="en-US" sz="1400" b="1" dirty="0">
                          <a:solidFill>
                            <a:schemeClr val="tx1"/>
                          </a:solidFill>
                        </a:rPr>
                        <a:t>Comprehensiveness  of Criteria</a:t>
                      </a:r>
                    </a:p>
                  </a:txBody>
                  <a:tcPr>
                    <a:solidFill>
                      <a:schemeClr val="bg1">
                        <a:lumMod val="85000"/>
                      </a:schemeClr>
                    </a:solidFill>
                  </a:tcPr>
                </a:tc>
                <a:tc>
                  <a:txBody>
                    <a:bodyPr/>
                    <a:lstStyle/>
                    <a:p>
                      <a:r>
                        <a:rPr lang="en-US" sz="1300" dirty="0"/>
                        <a:t>Multiple</a:t>
                      </a:r>
                      <a:r>
                        <a:rPr lang="en-US" sz="1300" baseline="0" dirty="0"/>
                        <a:t> critical indicators for the competency being assessed are not reflected in the rubric.</a:t>
                      </a:r>
                      <a:endParaRPr lang="en-US" sz="1300" dirty="0"/>
                    </a:p>
                  </a:txBody>
                  <a:tcPr>
                    <a:solidFill>
                      <a:schemeClr val="bg1">
                        <a:lumMod val="85000"/>
                      </a:schemeClr>
                    </a:solidFill>
                  </a:tcPr>
                </a:tc>
                <a:tc>
                  <a:txBody>
                    <a:bodyPr/>
                    <a:lstStyle/>
                    <a:p>
                      <a:r>
                        <a:rPr lang="en-US" sz="1300" dirty="0"/>
                        <a:t>One critical indicator for the competency</a:t>
                      </a:r>
                      <a:r>
                        <a:rPr lang="en-US" sz="1300" baseline="0" dirty="0"/>
                        <a:t> </a:t>
                      </a:r>
                      <a:r>
                        <a:rPr lang="en-US" sz="1300" dirty="0"/>
                        <a:t>being assessed is not reflected in the rubric.</a:t>
                      </a:r>
                    </a:p>
                  </a:txBody>
                  <a:tcPr>
                    <a:solidFill>
                      <a:schemeClr val="bg1">
                        <a:lumMod val="85000"/>
                      </a:schemeClr>
                    </a:solidFill>
                  </a:tcPr>
                </a:tc>
                <a:tc>
                  <a:txBody>
                    <a:bodyPr/>
                    <a:lstStyle/>
                    <a:p>
                      <a:r>
                        <a:rPr lang="en-US" sz="1300" dirty="0"/>
                        <a:t>All critical indicators for the competency</a:t>
                      </a:r>
                      <a:r>
                        <a:rPr lang="en-US" sz="1300" baseline="0" dirty="0"/>
                        <a:t> </a:t>
                      </a:r>
                      <a:r>
                        <a:rPr lang="en-US" sz="1300" dirty="0"/>
                        <a:t>being assessed are reflected</a:t>
                      </a:r>
                      <a:r>
                        <a:rPr lang="en-US" sz="1300" baseline="0" dirty="0"/>
                        <a:t> in the rubric.</a:t>
                      </a:r>
                      <a:endParaRPr lang="en-US" sz="1300" dirty="0"/>
                    </a:p>
                  </a:txBody>
                  <a:tcPr>
                    <a:solidFill>
                      <a:schemeClr val="bg1">
                        <a:lumMod val="85000"/>
                      </a:schemeClr>
                    </a:solidFill>
                  </a:tcPr>
                </a:tc>
                <a:extLst>
                  <a:ext uri="{0D108BD9-81ED-4DB2-BD59-A6C34878D82A}">
                    <a16:rowId xmlns:a16="http://schemas.microsoft.com/office/drawing/2014/main" xmlns="" val="10002"/>
                  </a:ext>
                </a:extLst>
              </a:tr>
              <a:tr h="814651">
                <a:tc>
                  <a:txBody>
                    <a:bodyPr/>
                    <a:lstStyle/>
                    <a:p>
                      <a:r>
                        <a:rPr lang="en-US" sz="1400" b="1" dirty="0">
                          <a:solidFill>
                            <a:schemeClr val="tx1"/>
                          </a:solidFill>
                        </a:rPr>
                        <a:t>Integrity of Criteria</a:t>
                      </a:r>
                    </a:p>
                  </a:txBody>
                  <a:tcPr>
                    <a:solidFill>
                      <a:schemeClr val="bg1"/>
                    </a:solidFill>
                  </a:tcPr>
                </a:tc>
                <a:tc>
                  <a:txBody>
                    <a:bodyPr/>
                    <a:lstStyle/>
                    <a:p>
                      <a:r>
                        <a:rPr lang="en-US" sz="1300" b="0" dirty="0">
                          <a:solidFill>
                            <a:schemeClr val="tx1"/>
                          </a:solidFill>
                        </a:rPr>
                        <a:t>Multiple criteria contain  multiple, independent</a:t>
                      </a:r>
                      <a:r>
                        <a:rPr lang="en-US" sz="1300" b="0" baseline="0" dirty="0">
                          <a:solidFill>
                            <a:schemeClr val="tx1"/>
                          </a:solidFill>
                        </a:rPr>
                        <a:t> constructs  (similar to “double-barreled survey question).</a:t>
                      </a:r>
                      <a:endParaRPr lang="en-US" sz="1300" b="0" dirty="0">
                        <a:solidFill>
                          <a:schemeClr val="tx1"/>
                        </a:solidFill>
                      </a:endParaRPr>
                    </a:p>
                  </a:txBody>
                  <a:tcPr>
                    <a:solidFill>
                      <a:schemeClr val="bg1"/>
                    </a:solidFill>
                  </a:tcPr>
                </a:tc>
                <a:tc>
                  <a:txBody>
                    <a:bodyPr/>
                    <a:lstStyle/>
                    <a:p>
                      <a:r>
                        <a:rPr lang="en-US" sz="1300" b="0" dirty="0">
                          <a:solidFill>
                            <a:schemeClr val="tx1"/>
                          </a:solidFill>
                        </a:rPr>
                        <a:t>One criterion contains multiple, independent constructs.  All other criteria each consist</a:t>
                      </a:r>
                      <a:r>
                        <a:rPr lang="en-US" sz="1300" b="0" baseline="0" dirty="0">
                          <a:solidFill>
                            <a:schemeClr val="tx1"/>
                          </a:solidFill>
                        </a:rPr>
                        <a:t> of a single construct.</a:t>
                      </a:r>
                      <a:endParaRPr lang="en-US" sz="1300" b="0" dirty="0">
                        <a:solidFill>
                          <a:schemeClr val="tx1"/>
                        </a:solidFill>
                      </a:endParaRPr>
                    </a:p>
                  </a:txBody>
                  <a:tcPr>
                    <a:solidFill>
                      <a:schemeClr val="bg1"/>
                    </a:solidFill>
                  </a:tcPr>
                </a:tc>
                <a:tc>
                  <a:txBody>
                    <a:bodyPr/>
                    <a:lstStyle/>
                    <a:p>
                      <a:r>
                        <a:rPr lang="en-US" sz="1300" b="0" dirty="0">
                          <a:solidFill>
                            <a:schemeClr val="tx1"/>
                          </a:solidFill>
                        </a:rPr>
                        <a:t>Each</a:t>
                      </a:r>
                      <a:r>
                        <a:rPr lang="en-US" sz="1300" b="0" baseline="0" dirty="0">
                          <a:solidFill>
                            <a:schemeClr val="tx1"/>
                          </a:solidFill>
                        </a:rPr>
                        <a:t> criterion consists of a single construct.</a:t>
                      </a:r>
                      <a:endParaRPr lang="en-US" sz="1300" b="0" dirty="0">
                        <a:solidFill>
                          <a:schemeClr val="tx1"/>
                        </a:solidFill>
                      </a:endParaRPr>
                    </a:p>
                  </a:txBody>
                  <a:tcPr>
                    <a:solidFill>
                      <a:schemeClr val="bg1"/>
                    </a:solidFill>
                  </a:tcPr>
                </a:tc>
                <a:extLst>
                  <a:ext uri="{0D108BD9-81ED-4DB2-BD59-A6C34878D82A}">
                    <a16:rowId xmlns:a16="http://schemas.microsoft.com/office/drawing/2014/main" xmlns="" val="10003"/>
                  </a:ext>
                </a:extLst>
              </a:tr>
              <a:tr h="870833">
                <a:tc>
                  <a:txBody>
                    <a:bodyPr/>
                    <a:lstStyle/>
                    <a:p>
                      <a:r>
                        <a:rPr lang="en-US" sz="1400" b="1" dirty="0">
                          <a:solidFill>
                            <a:schemeClr val="tx1"/>
                          </a:solidFill>
                        </a:rPr>
                        <a:t>Quality</a:t>
                      </a:r>
                      <a:r>
                        <a:rPr lang="en-US" sz="1400" b="1" baseline="0" dirty="0">
                          <a:solidFill>
                            <a:schemeClr val="tx1"/>
                          </a:solidFill>
                        </a:rPr>
                        <a:t> </a:t>
                      </a:r>
                      <a:r>
                        <a:rPr lang="en-US" sz="1400" b="1" dirty="0">
                          <a:solidFill>
                            <a:schemeClr val="tx1"/>
                          </a:solidFill>
                        </a:rPr>
                        <a:t>of Performance Descriptors (A): Coverage</a:t>
                      </a:r>
                    </a:p>
                  </a:txBody>
                  <a:tcPr>
                    <a:solidFill>
                      <a:schemeClr val="bg1">
                        <a:lumMod val="85000"/>
                      </a:schemeClr>
                    </a:solidFill>
                  </a:tcPr>
                </a:tc>
                <a:tc>
                  <a:txBody>
                    <a:bodyPr/>
                    <a:lstStyle/>
                    <a:p>
                      <a:r>
                        <a:rPr lang="en-US" sz="1300" b="0" dirty="0">
                          <a:solidFill>
                            <a:schemeClr val="tx1"/>
                          </a:solidFill>
                        </a:rPr>
                        <a:t>Performance descriptors</a:t>
                      </a:r>
                      <a:r>
                        <a:rPr lang="en-US" sz="1300" b="0" baseline="0" dirty="0">
                          <a:solidFill>
                            <a:schemeClr val="tx1"/>
                          </a:solidFill>
                        </a:rPr>
                        <a:t> are not distinct (i.e., mutually exclusive) AND collectively do not include all possible learning outcomes.</a:t>
                      </a:r>
                      <a:endParaRPr lang="en-US" sz="1300" b="0" dirty="0">
                        <a:solidFill>
                          <a:schemeClr val="tx1"/>
                        </a:solidFill>
                      </a:endParaRPr>
                    </a:p>
                  </a:txBody>
                  <a:tcPr>
                    <a:solidFill>
                      <a:schemeClr val="bg1">
                        <a:lumMod val="85000"/>
                      </a:schemeClr>
                    </a:solidFill>
                  </a:tcPr>
                </a:tc>
                <a:tc>
                  <a:txBody>
                    <a:bodyPr/>
                    <a:lstStyle/>
                    <a:p>
                      <a:r>
                        <a:rPr lang="en-US" sz="1300" b="0" dirty="0">
                          <a:solidFill>
                            <a:schemeClr val="tx1"/>
                          </a:solidFill>
                        </a:rPr>
                        <a:t>Performance descriptors are not distinct (i.e., mutually exclusive) OR collectively do not include all possible learning outcomes.</a:t>
                      </a:r>
                    </a:p>
                  </a:txBody>
                  <a:tcPr>
                    <a:solidFill>
                      <a:schemeClr val="bg1">
                        <a:lumMod val="85000"/>
                      </a:schemeClr>
                    </a:solidFill>
                  </a:tcPr>
                </a:tc>
                <a:tc>
                  <a:txBody>
                    <a:bodyPr/>
                    <a:lstStyle/>
                    <a:p>
                      <a:r>
                        <a:rPr lang="en-US" sz="1300" b="0" dirty="0">
                          <a:solidFill>
                            <a:schemeClr val="tx1"/>
                          </a:solidFill>
                        </a:rPr>
                        <a:t>Performance descriptors are distinct</a:t>
                      </a:r>
                      <a:r>
                        <a:rPr lang="en-US" sz="1300" b="0" baseline="0" dirty="0">
                          <a:solidFill>
                            <a:schemeClr val="tx1"/>
                          </a:solidFill>
                        </a:rPr>
                        <a:t> (mutually exclusive) AND collectively include all possible learning outcomes.</a:t>
                      </a:r>
                      <a:endParaRPr lang="en-US" sz="1300" b="0" dirty="0">
                        <a:solidFill>
                          <a:schemeClr val="tx1"/>
                        </a:solidFill>
                      </a:endParaRPr>
                    </a:p>
                  </a:txBody>
                  <a:tcPr>
                    <a:solidFill>
                      <a:schemeClr val="bg1">
                        <a:lumMod val="85000"/>
                      </a:schemeClr>
                    </a:solidFill>
                  </a:tcPr>
                </a:tc>
                <a:extLst>
                  <a:ext uri="{0D108BD9-81ED-4DB2-BD59-A6C34878D82A}">
                    <a16:rowId xmlns:a16="http://schemas.microsoft.com/office/drawing/2014/main" xmlns="" val="10004"/>
                  </a:ext>
                </a:extLst>
              </a:tr>
              <a:tr h="997245">
                <a:tc>
                  <a:txBody>
                    <a:bodyPr/>
                    <a:lstStyle/>
                    <a:p>
                      <a:r>
                        <a:rPr lang="en-US" sz="1400" b="1" dirty="0">
                          <a:solidFill>
                            <a:schemeClr val="tx1"/>
                          </a:solidFill>
                        </a:rPr>
                        <a:t>Quality</a:t>
                      </a:r>
                      <a:r>
                        <a:rPr lang="en-US" sz="1400" b="1" baseline="0" dirty="0">
                          <a:solidFill>
                            <a:schemeClr val="tx1"/>
                          </a:solidFill>
                        </a:rPr>
                        <a:t> of Performance Descriptors (B): Differentiation</a:t>
                      </a:r>
                      <a:endParaRPr lang="en-US" sz="1400" b="1" dirty="0">
                        <a:solidFill>
                          <a:schemeClr val="tx1"/>
                        </a:solidFill>
                      </a:endParaRPr>
                    </a:p>
                  </a:txBody>
                  <a:tcPr>
                    <a:solidFill>
                      <a:schemeClr val="bg1"/>
                    </a:solidFill>
                  </a:tcPr>
                </a:tc>
                <a:tc>
                  <a:txBody>
                    <a:bodyPr/>
                    <a:lstStyle/>
                    <a:p>
                      <a:r>
                        <a:rPr lang="en-US" sz="1300" b="0" dirty="0">
                          <a:solidFill>
                            <a:schemeClr val="tx1"/>
                          </a:solidFill>
                        </a:rPr>
                        <a:t>Distinctions</a:t>
                      </a:r>
                      <a:r>
                        <a:rPr lang="en-US" sz="1300" b="0" baseline="0" dirty="0">
                          <a:solidFill>
                            <a:schemeClr val="tx1"/>
                          </a:solidFill>
                        </a:rPr>
                        <a:t> between performance levels are purely quantitative, subjective, or inconsequential with no qualitative component.</a:t>
                      </a:r>
                      <a:endParaRPr lang="en-US" sz="1300" b="0" dirty="0">
                        <a:solidFill>
                          <a:schemeClr val="tx1"/>
                        </a:solidFill>
                      </a:endParaRPr>
                    </a:p>
                  </a:txBody>
                  <a:tcPr>
                    <a:solidFill>
                      <a:schemeClr val="bg1"/>
                    </a:solidFill>
                  </a:tcPr>
                </a:tc>
                <a:tc>
                  <a:txBody>
                    <a:bodyPr/>
                    <a:lstStyle/>
                    <a:p>
                      <a:r>
                        <a:rPr lang="en-US" sz="1300" b="0" dirty="0">
                          <a:solidFill>
                            <a:schemeClr val="tx1"/>
                          </a:solidFill>
                        </a:rPr>
                        <a:t>Distinctions</a:t>
                      </a:r>
                      <a:r>
                        <a:rPr lang="en-US" sz="1300" b="0" baseline="0" dirty="0">
                          <a:solidFill>
                            <a:schemeClr val="tx1"/>
                          </a:solidFill>
                        </a:rPr>
                        <a:t> between performance levels are qualitative but not concrete.</a:t>
                      </a:r>
                      <a:endParaRPr lang="en-US" sz="1300" b="0" dirty="0">
                        <a:solidFill>
                          <a:schemeClr val="tx1"/>
                        </a:solidFill>
                      </a:endParaRPr>
                    </a:p>
                  </a:txBody>
                  <a:tcPr>
                    <a:solidFill>
                      <a:schemeClr val="bg1"/>
                    </a:solidFill>
                  </a:tcPr>
                </a:tc>
                <a:tc>
                  <a:txBody>
                    <a:bodyPr/>
                    <a:lstStyle/>
                    <a:p>
                      <a:r>
                        <a:rPr lang="en-US" sz="1300" b="0" dirty="0">
                          <a:solidFill>
                            <a:schemeClr val="tx1"/>
                          </a:solidFill>
                        </a:rPr>
                        <a:t>Performance</a:t>
                      </a:r>
                      <a:r>
                        <a:rPr lang="en-US" sz="1300" b="0" baseline="0" dirty="0">
                          <a:solidFill>
                            <a:schemeClr val="tx1"/>
                          </a:solidFill>
                        </a:rPr>
                        <a:t> levels are   qualitatively differentiated and provide students with clear descriptions of acceptable performance at each level.</a:t>
                      </a:r>
                      <a:endParaRPr lang="en-US" sz="1300" b="0" dirty="0">
                        <a:solidFill>
                          <a:schemeClr val="tx1"/>
                        </a:solidFill>
                      </a:endParaRPr>
                    </a:p>
                  </a:txBody>
                  <a:tcPr>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265713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76829"/>
            <a:ext cx="9144000" cy="906294"/>
          </a:xfrm>
        </p:spPr>
        <p:txBody>
          <a:bodyPr/>
          <a:lstStyle/>
          <a:p>
            <a:pPr algn="ctr"/>
            <a:r>
              <a:rPr lang="en-US" b="1" dirty="0">
                <a:solidFill>
                  <a:srgbClr val="F93806"/>
                </a:solidFill>
              </a:rPr>
              <a:t>Rubric Norming / Calibration</a:t>
            </a:r>
          </a:p>
        </p:txBody>
      </p:sp>
      <p:sp>
        <p:nvSpPr>
          <p:cNvPr id="3" name="Content Placeholder 2"/>
          <p:cNvSpPr>
            <a:spLocks noGrp="1"/>
          </p:cNvSpPr>
          <p:nvPr>
            <p:ph idx="1"/>
          </p:nvPr>
        </p:nvSpPr>
        <p:spPr>
          <a:xfrm>
            <a:off x="466928" y="1498060"/>
            <a:ext cx="8677072" cy="4514018"/>
          </a:xfrm>
        </p:spPr>
        <p:txBody>
          <a:bodyPr>
            <a:normAutofit/>
          </a:bodyPr>
          <a:lstStyle/>
          <a:p>
            <a:pPr>
              <a:buClr>
                <a:srgbClr val="F93806"/>
              </a:buClr>
            </a:pPr>
            <a:r>
              <a:rPr lang="en-US" sz="1800" dirty="0">
                <a:solidFill>
                  <a:schemeClr val="tx1"/>
                </a:solidFill>
                <a:latin typeface="Arial" charset="0"/>
                <a:ea typeface="Arial" charset="0"/>
                <a:cs typeface="Arial" charset="0"/>
              </a:rPr>
              <a:t>Purpose: </a:t>
            </a:r>
            <a:r>
              <a:rPr lang="en-US" sz="1800" dirty="0" smtClean="0">
                <a:solidFill>
                  <a:schemeClr val="tx1"/>
                </a:solidFill>
                <a:latin typeface="Arial" charset="0"/>
                <a:ea typeface="Arial" charset="0"/>
                <a:cs typeface="Arial" charset="0"/>
              </a:rPr>
              <a:t>to ensure accuracy </a:t>
            </a:r>
            <a:r>
              <a:rPr lang="en-US" sz="1800" dirty="0">
                <a:solidFill>
                  <a:schemeClr val="tx1"/>
                </a:solidFill>
                <a:latin typeface="Arial" charset="0"/>
                <a:ea typeface="Arial" charset="0"/>
                <a:cs typeface="Arial" charset="0"/>
              </a:rPr>
              <a:t>and </a:t>
            </a:r>
            <a:r>
              <a:rPr lang="en-US" sz="1800" dirty="0" smtClean="0">
                <a:solidFill>
                  <a:schemeClr val="tx1"/>
                </a:solidFill>
                <a:latin typeface="Arial" charset="0"/>
                <a:ea typeface="Arial" charset="0"/>
                <a:cs typeface="Arial" charset="0"/>
              </a:rPr>
              <a:t>consistency </a:t>
            </a:r>
            <a:r>
              <a:rPr lang="en-US" sz="1800" dirty="0">
                <a:solidFill>
                  <a:schemeClr val="tx1"/>
                </a:solidFill>
                <a:latin typeface="Arial" charset="0"/>
                <a:ea typeface="Arial" charset="0"/>
                <a:cs typeface="Arial" charset="0"/>
              </a:rPr>
              <a:t>of </a:t>
            </a:r>
            <a:r>
              <a:rPr lang="en-US" sz="1800" dirty="0" smtClean="0">
                <a:solidFill>
                  <a:schemeClr val="tx1"/>
                </a:solidFill>
                <a:latin typeface="Arial" charset="0"/>
                <a:ea typeface="Arial" charset="0"/>
                <a:cs typeface="Arial" charset="0"/>
              </a:rPr>
              <a:t>grading across students </a:t>
            </a:r>
            <a:r>
              <a:rPr lang="en-US" sz="1800" dirty="0">
                <a:solidFill>
                  <a:schemeClr val="tx1"/>
                </a:solidFill>
                <a:latin typeface="Arial" charset="0"/>
                <a:ea typeface="Arial" charset="0"/>
                <a:cs typeface="Arial" charset="0"/>
              </a:rPr>
              <a:t/>
            </a:r>
            <a:br>
              <a:rPr lang="en-US" sz="1800" dirty="0">
                <a:solidFill>
                  <a:schemeClr val="tx1"/>
                </a:solidFill>
                <a:latin typeface="Arial" charset="0"/>
                <a:ea typeface="Arial" charset="0"/>
                <a:cs typeface="Arial" charset="0"/>
              </a:rPr>
            </a:br>
            <a:r>
              <a:rPr lang="en-US" sz="1400" dirty="0" smtClean="0">
                <a:solidFill>
                  <a:srgbClr val="F93806"/>
                </a:solidFill>
                <a:latin typeface="Arial" charset="0"/>
                <a:ea typeface="Arial" charset="0"/>
                <a:cs typeface="Arial" charset="0"/>
              </a:rPr>
              <a:t>(i.e., inter- </a:t>
            </a:r>
            <a:r>
              <a:rPr lang="en-US" sz="1400" dirty="0">
                <a:solidFill>
                  <a:srgbClr val="F93806"/>
                </a:solidFill>
                <a:latin typeface="Arial" charset="0"/>
                <a:ea typeface="Arial" charset="0"/>
                <a:cs typeface="Arial" charset="0"/>
              </a:rPr>
              <a:t>a</a:t>
            </a:r>
            <a:r>
              <a:rPr lang="en-US" sz="1400" dirty="0" smtClean="0">
                <a:solidFill>
                  <a:srgbClr val="F93806"/>
                </a:solidFill>
                <a:latin typeface="Arial" charset="0"/>
                <a:ea typeface="Arial" charset="0"/>
                <a:cs typeface="Arial" charset="0"/>
              </a:rPr>
              <a:t>nd intra-rater reliability</a:t>
            </a:r>
            <a:r>
              <a:rPr lang="en-US" sz="1400" dirty="0">
                <a:solidFill>
                  <a:srgbClr val="F93806"/>
                </a:solidFill>
                <a:latin typeface="Arial" charset="0"/>
                <a:ea typeface="Arial" charset="0"/>
                <a:cs typeface="Arial" charset="0"/>
              </a:rPr>
              <a:t>)</a:t>
            </a:r>
          </a:p>
          <a:p>
            <a:pPr>
              <a:buClr>
                <a:srgbClr val="F93806"/>
              </a:buClr>
            </a:pPr>
            <a:r>
              <a:rPr lang="en-US" sz="1800" dirty="0">
                <a:solidFill>
                  <a:schemeClr val="tx1"/>
                </a:solidFill>
                <a:latin typeface="Arial" charset="0"/>
                <a:ea typeface="Arial" charset="0"/>
                <a:cs typeface="Arial" charset="0"/>
              </a:rPr>
              <a:t>Steps in </a:t>
            </a:r>
            <a:r>
              <a:rPr lang="en-US" sz="1800" dirty="0" smtClean="0">
                <a:solidFill>
                  <a:schemeClr val="tx1"/>
                </a:solidFill>
                <a:latin typeface="Arial" charset="0"/>
                <a:ea typeface="Arial" charset="0"/>
                <a:cs typeface="Arial" charset="0"/>
              </a:rPr>
              <a:t>rubric norming/calibration</a:t>
            </a:r>
            <a:r>
              <a:rPr lang="en-US" sz="1800" dirty="0">
                <a:solidFill>
                  <a:schemeClr val="tx1"/>
                </a:solidFill>
                <a:latin typeface="Arial" charset="0"/>
                <a:ea typeface="Arial" charset="0"/>
                <a:cs typeface="Arial" charset="0"/>
              </a:rPr>
              <a:t>:</a:t>
            </a:r>
          </a:p>
          <a:p>
            <a:pPr marL="571500" lvl="1" indent="-342900">
              <a:buFont typeface="+mj-lt"/>
              <a:buAutoNum type="arabicPeriod"/>
            </a:pPr>
            <a:r>
              <a:rPr lang="en-US" sz="1600" dirty="0">
                <a:solidFill>
                  <a:schemeClr val="tx1"/>
                </a:solidFill>
                <a:latin typeface="Arial" charset="0"/>
                <a:ea typeface="Arial" charset="0"/>
                <a:cs typeface="Arial" charset="0"/>
              </a:rPr>
              <a:t>Review </a:t>
            </a:r>
            <a:r>
              <a:rPr lang="en-US" sz="1600" dirty="0" smtClean="0">
                <a:solidFill>
                  <a:schemeClr val="tx1"/>
                </a:solidFill>
                <a:latin typeface="Arial" charset="0"/>
                <a:ea typeface="Arial" charset="0"/>
                <a:cs typeface="Arial" charset="0"/>
              </a:rPr>
              <a:t>rationale behind/value </a:t>
            </a:r>
            <a:r>
              <a:rPr lang="en-US" sz="1600" dirty="0">
                <a:solidFill>
                  <a:schemeClr val="tx1"/>
                </a:solidFill>
                <a:latin typeface="Arial" charset="0"/>
                <a:ea typeface="Arial" charset="0"/>
                <a:cs typeface="Arial" charset="0"/>
              </a:rPr>
              <a:t>of the </a:t>
            </a:r>
            <a:r>
              <a:rPr lang="en-US" sz="1600" dirty="0" smtClean="0">
                <a:solidFill>
                  <a:schemeClr val="tx1"/>
                </a:solidFill>
                <a:latin typeface="Arial" charset="0"/>
                <a:ea typeface="Arial" charset="0"/>
                <a:cs typeface="Arial" charset="0"/>
              </a:rPr>
              <a:t>norming process</a:t>
            </a:r>
            <a:endParaRPr lang="en-US" sz="1600" dirty="0">
              <a:solidFill>
                <a:schemeClr val="tx1"/>
              </a:solidFill>
              <a:latin typeface="Arial" charset="0"/>
              <a:ea typeface="Arial" charset="0"/>
              <a:cs typeface="Arial" charset="0"/>
            </a:endParaRPr>
          </a:p>
          <a:p>
            <a:pPr marL="571500" lvl="1" indent="-342900">
              <a:buFont typeface="+mj-lt"/>
              <a:buAutoNum type="arabicPeriod"/>
            </a:pPr>
            <a:r>
              <a:rPr lang="en-US" sz="1600" dirty="0">
                <a:solidFill>
                  <a:schemeClr val="tx1"/>
                </a:solidFill>
                <a:latin typeface="Arial" charset="0"/>
                <a:ea typeface="Arial" charset="0"/>
                <a:cs typeface="Arial" charset="0"/>
              </a:rPr>
              <a:t>Discuss the </a:t>
            </a:r>
            <a:r>
              <a:rPr lang="en-US" sz="1600" dirty="0" smtClean="0">
                <a:solidFill>
                  <a:schemeClr val="tx1"/>
                </a:solidFill>
                <a:latin typeface="Arial" charset="0"/>
                <a:ea typeface="Arial" charset="0"/>
                <a:cs typeface="Arial" charset="0"/>
              </a:rPr>
              <a:t>assignment </a:t>
            </a:r>
            <a:r>
              <a:rPr lang="en-US" sz="1600" dirty="0">
                <a:solidFill>
                  <a:schemeClr val="tx1"/>
                </a:solidFill>
                <a:latin typeface="Arial" charset="0"/>
                <a:ea typeface="Arial" charset="0"/>
                <a:cs typeface="Arial" charset="0"/>
              </a:rPr>
              <a:t>p</a:t>
            </a:r>
            <a:r>
              <a:rPr lang="en-US" sz="1600" dirty="0" smtClean="0">
                <a:solidFill>
                  <a:schemeClr val="tx1"/>
                </a:solidFill>
                <a:latin typeface="Arial" charset="0"/>
                <a:ea typeface="Arial" charset="0"/>
                <a:cs typeface="Arial" charset="0"/>
              </a:rPr>
              <a:t>rompt</a:t>
            </a:r>
            <a:endParaRPr lang="en-US" sz="1600" dirty="0">
              <a:solidFill>
                <a:schemeClr val="tx1"/>
              </a:solidFill>
              <a:latin typeface="Arial" charset="0"/>
              <a:ea typeface="Arial" charset="0"/>
              <a:cs typeface="Arial" charset="0"/>
            </a:endParaRPr>
          </a:p>
          <a:p>
            <a:pPr marL="571500" lvl="1" indent="-342900">
              <a:buFont typeface="+mj-lt"/>
              <a:buAutoNum type="arabicPeriod"/>
            </a:pPr>
            <a:r>
              <a:rPr lang="en-US" sz="1600" dirty="0">
                <a:solidFill>
                  <a:schemeClr val="tx1"/>
                </a:solidFill>
                <a:latin typeface="Arial" charset="0"/>
                <a:ea typeface="Arial" charset="0"/>
                <a:cs typeface="Arial" charset="0"/>
              </a:rPr>
              <a:t>Review the </a:t>
            </a:r>
            <a:r>
              <a:rPr lang="en-US" sz="1600" dirty="0" smtClean="0">
                <a:solidFill>
                  <a:schemeClr val="tx1"/>
                </a:solidFill>
                <a:latin typeface="Arial" charset="0"/>
                <a:ea typeface="Arial" charset="0"/>
                <a:cs typeface="Arial" charset="0"/>
              </a:rPr>
              <a:t>rubric</a:t>
            </a:r>
            <a:endParaRPr lang="en-US" sz="1600" dirty="0">
              <a:solidFill>
                <a:schemeClr val="tx1"/>
              </a:solidFill>
              <a:latin typeface="Arial" charset="0"/>
              <a:ea typeface="Arial" charset="0"/>
              <a:cs typeface="Arial" charset="0"/>
            </a:endParaRPr>
          </a:p>
          <a:p>
            <a:pPr marL="571500" lvl="1" indent="-342900">
              <a:buFont typeface="+mj-lt"/>
              <a:buAutoNum type="arabicPeriod"/>
            </a:pPr>
            <a:r>
              <a:rPr lang="en-US" sz="1600" dirty="0">
                <a:solidFill>
                  <a:schemeClr val="tx1"/>
                </a:solidFill>
                <a:latin typeface="Arial" charset="0"/>
                <a:ea typeface="Arial" charset="0"/>
                <a:cs typeface="Arial" charset="0"/>
              </a:rPr>
              <a:t>Review </a:t>
            </a:r>
            <a:r>
              <a:rPr lang="en-US" sz="1600" dirty="0" smtClean="0">
                <a:solidFill>
                  <a:schemeClr val="tx1"/>
                </a:solidFill>
                <a:latin typeface="Arial" charset="0"/>
                <a:ea typeface="Arial" charset="0"/>
                <a:cs typeface="Arial" charset="0"/>
              </a:rPr>
              <a:t>anchor </a:t>
            </a:r>
            <a:r>
              <a:rPr lang="en-US" sz="1600" dirty="0">
                <a:solidFill>
                  <a:schemeClr val="tx1"/>
                </a:solidFill>
                <a:latin typeface="Arial" charset="0"/>
                <a:ea typeface="Arial" charset="0"/>
                <a:cs typeface="Arial" charset="0"/>
              </a:rPr>
              <a:t>a</a:t>
            </a:r>
            <a:r>
              <a:rPr lang="en-US" sz="1600" dirty="0" smtClean="0">
                <a:solidFill>
                  <a:schemeClr val="tx1"/>
                </a:solidFill>
                <a:latin typeface="Arial" charset="0"/>
                <a:ea typeface="Arial" charset="0"/>
                <a:cs typeface="Arial" charset="0"/>
              </a:rPr>
              <a:t>rtifact(s</a:t>
            </a:r>
            <a:r>
              <a:rPr lang="en-US" sz="1600" dirty="0">
                <a:solidFill>
                  <a:schemeClr val="tx1"/>
                </a:solidFill>
                <a:latin typeface="Arial" charset="0"/>
                <a:ea typeface="Arial" charset="0"/>
                <a:cs typeface="Arial" charset="0"/>
              </a:rPr>
              <a:t>) </a:t>
            </a:r>
            <a:r>
              <a:rPr lang="en-US" sz="1600" dirty="0" smtClean="0">
                <a:solidFill>
                  <a:schemeClr val="tx1"/>
                </a:solidFill>
                <a:latin typeface="Arial" charset="0"/>
                <a:ea typeface="Arial" charset="0"/>
                <a:cs typeface="Arial" charset="0"/>
              </a:rPr>
              <a:t>to be used </a:t>
            </a:r>
            <a:r>
              <a:rPr lang="en-US" sz="1600" dirty="0">
                <a:solidFill>
                  <a:schemeClr val="tx1"/>
                </a:solidFill>
                <a:latin typeface="Arial" charset="0"/>
                <a:ea typeface="Arial" charset="0"/>
                <a:cs typeface="Arial" charset="0"/>
              </a:rPr>
              <a:t>in the </a:t>
            </a:r>
            <a:r>
              <a:rPr lang="en-US" sz="1600" dirty="0" smtClean="0">
                <a:solidFill>
                  <a:schemeClr val="tx1"/>
                </a:solidFill>
                <a:latin typeface="Arial" charset="0"/>
                <a:ea typeface="Arial" charset="0"/>
                <a:cs typeface="Arial" charset="0"/>
              </a:rPr>
              <a:t>norming/calibration </a:t>
            </a:r>
            <a:r>
              <a:rPr lang="en-US" sz="1600" dirty="0">
                <a:solidFill>
                  <a:schemeClr val="tx1"/>
                </a:solidFill>
                <a:latin typeface="Arial" charset="0"/>
                <a:ea typeface="Arial" charset="0"/>
                <a:cs typeface="Arial" charset="0"/>
              </a:rPr>
              <a:t>p</a:t>
            </a:r>
            <a:r>
              <a:rPr lang="en-US" sz="1600" dirty="0" smtClean="0">
                <a:solidFill>
                  <a:schemeClr val="tx1"/>
                </a:solidFill>
                <a:latin typeface="Arial" charset="0"/>
                <a:ea typeface="Arial" charset="0"/>
                <a:cs typeface="Arial" charset="0"/>
              </a:rPr>
              <a:t>rocess</a:t>
            </a:r>
            <a:endParaRPr lang="en-US" sz="1600" dirty="0">
              <a:solidFill>
                <a:schemeClr val="tx1"/>
              </a:solidFill>
              <a:latin typeface="Arial" charset="0"/>
              <a:ea typeface="Arial" charset="0"/>
              <a:cs typeface="Arial" charset="0"/>
            </a:endParaRPr>
          </a:p>
          <a:p>
            <a:pPr marL="571500" lvl="1" indent="-342900">
              <a:buFont typeface="+mj-lt"/>
              <a:buAutoNum type="arabicPeriod"/>
            </a:pPr>
            <a:r>
              <a:rPr lang="en-US" sz="1600" dirty="0">
                <a:solidFill>
                  <a:schemeClr val="tx1"/>
                </a:solidFill>
                <a:latin typeface="Arial" charset="0"/>
                <a:ea typeface="Arial" charset="0"/>
                <a:cs typeface="Arial" charset="0"/>
              </a:rPr>
              <a:t>Score </a:t>
            </a:r>
            <a:r>
              <a:rPr lang="en-US" sz="1600" dirty="0" smtClean="0">
                <a:solidFill>
                  <a:schemeClr val="tx1"/>
                </a:solidFill>
                <a:latin typeface="Arial" charset="0"/>
                <a:ea typeface="Arial" charset="0"/>
                <a:cs typeface="Arial" charset="0"/>
              </a:rPr>
              <a:t>anchor artifacts (assessors work individually</a:t>
            </a:r>
            <a:r>
              <a:rPr lang="en-US" sz="1600" dirty="0">
                <a:solidFill>
                  <a:schemeClr val="tx1"/>
                </a:solidFill>
                <a:latin typeface="Arial" charset="0"/>
                <a:ea typeface="Arial" charset="0"/>
                <a:cs typeface="Arial" charset="0"/>
              </a:rPr>
              <a:t>)</a:t>
            </a:r>
          </a:p>
          <a:p>
            <a:pPr marL="571500" lvl="1" indent="-342900">
              <a:buFont typeface="+mj-lt"/>
              <a:buAutoNum type="arabicPeriod"/>
            </a:pPr>
            <a:r>
              <a:rPr lang="en-US" sz="1600" dirty="0">
                <a:solidFill>
                  <a:schemeClr val="tx1"/>
                </a:solidFill>
                <a:latin typeface="Arial" charset="0"/>
                <a:ea typeface="Arial" charset="0"/>
                <a:cs typeface="Arial" charset="0"/>
              </a:rPr>
              <a:t>Compare </a:t>
            </a:r>
            <a:r>
              <a:rPr lang="en-US" sz="1600" dirty="0" smtClean="0">
                <a:solidFill>
                  <a:schemeClr val="tx1"/>
                </a:solidFill>
                <a:latin typeface="Arial" charset="0"/>
                <a:ea typeface="Arial" charset="0"/>
                <a:cs typeface="Arial" charset="0"/>
              </a:rPr>
              <a:t>scores </a:t>
            </a:r>
            <a:r>
              <a:rPr lang="en-US" sz="1600" dirty="0">
                <a:solidFill>
                  <a:schemeClr val="tx1"/>
                </a:solidFill>
                <a:latin typeface="Arial" charset="0"/>
                <a:ea typeface="Arial" charset="0"/>
                <a:cs typeface="Arial" charset="0"/>
              </a:rPr>
              <a:t>and </a:t>
            </a:r>
            <a:r>
              <a:rPr lang="en-US" sz="1600" dirty="0" smtClean="0">
                <a:solidFill>
                  <a:schemeClr val="tx1"/>
                </a:solidFill>
                <a:latin typeface="Arial" charset="0"/>
                <a:ea typeface="Arial" charset="0"/>
                <a:cs typeface="Arial" charset="0"/>
              </a:rPr>
              <a:t>discuss</a:t>
            </a:r>
            <a:endParaRPr lang="en-US" sz="1600" dirty="0">
              <a:solidFill>
                <a:schemeClr val="tx1"/>
              </a:solidFill>
              <a:latin typeface="Arial" charset="0"/>
              <a:ea typeface="Arial" charset="0"/>
              <a:cs typeface="Arial" charset="0"/>
            </a:endParaRPr>
          </a:p>
          <a:p>
            <a:pPr marL="571500" lvl="1" indent="-342900">
              <a:buFont typeface="+mj-lt"/>
              <a:buAutoNum type="arabicPeriod"/>
            </a:pPr>
            <a:r>
              <a:rPr lang="en-US" sz="1600" dirty="0">
                <a:solidFill>
                  <a:schemeClr val="tx1"/>
                </a:solidFill>
                <a:latin typeface="Arial" charset="0"/>
                <a:ea typeface="Arial" charset="0"/>
                <a:cs typeface="Arial" charset="0"/>
              </a:rPr>
              <a:t>If </a:t>
            </a:r>
            <a:r>
              <a:rPr lang="en-US" sz="1600" dirty="0" smtClean="0">
                <a:solidFill>
                  <a:schemeClr val="tx1"/>
                </a:solidFill>
                <a:latin typeface="Arial" charset="0"/>
                <a:ea typeface="Arial" charset="0"/>
                <a:cs typeface="Arial" charset="0"/>
              </a:rPr>
              <a:t>available</a:t>
            </a:r>
            <a:r>
              <a:rPr lang="en-US" sz="1600" dirty="0">
                <a:solidFill>
                  <a:schemeClr val="tx1"/>
                </a:solidFill>
                <a:latin typeface="Arial" charset="0"/>
                <a:ea typeface="Arial" charset="0"/>
                <a:cs typeface="Arial" charset="0"/>
              </a:rPr>
              <a:t>, </a:t>
            </a:r>
            <a:r>
              <a:rPr lang="en-US" sz="1600" dirty="0" smtClean="0">
                <a:solidFill>
                  <a:schemeClr val="tx1"/>
                </a:solidFill>
                <a:latin typeface="Arial" charset="0"/>
                <a:ea typeface="Arial" charset="0"/>
                <a:cs typeface="Arial" charset="0"/>
              </a:rPr>
              <a:t>compare </a:t>
            </a:r>
            <a:r>
              <a:rPr lang="en-US" sz="1600" dirty="0">
                <a:solidFill>
                  <a:schemeClr val="tx1"/>
                </a:solidFill>
                <a:latin typeface="Arial" charset="0"/>
                <a:ea typeface="Arial" charset="0"/>
                <a:cs typeface="Arial" charset="0"/>
              </a:rPr>
              <a:t>p</a:t>
            </a:r>
            <a:r>
              <a:rPr lang="en-US" sz="1600" dirty="0" smtClean="0">
                <a:solidFill>
                  <a:schemeClr val="tx1"/>
                </a:solidFill>
                <a:latin typeface="Arial" charset="0"/>
                <a:ea typeface="Arial" charset="0"/>
                <a:cs typeface="Arial" charset="0"/>
              </a:rPr>
              <a:t>articipants</a:t>
            </a:r>
            <a:r>
              <a:rPr lang="en-US" sz="1600" dirty="0">
                <a:solidFill>
                  <a:schemeClr val="tx1"/>
                </a:solidFill>
                <a:latin typeface="Arial" charset="0"/>
                <a:ea typeface="Arial" charset="0"/>
                <a:cs typeface="Arial" charset="0"/>
              </a:rPr>
              <a:t>’ s</a:t>
            </a:r>
            <a:r>
              <a:rPr lang="en-US" sz="1600" dirty="0" smtClean="0">
                <a:solidFill>
                  <a:schemeClr val="tx1"/>
                </a:solidFill>
                <a:latin typeface="Arial" charset="0"/>
                <a:ea typeface="Arial" charset="0"/>
                <a:cs typeface="Arial" charset="0"/>
              </a:rPr>
              <a:t>cores </a:t>
            </a:r>
            <a:r>
              <a:rPr lang="en-US" sz="1600" dirty="0">
                <a:solidFill>
                  <a:schemeClr val="tx1"/>
                </a:solidFill>
                <a:latin typeface="Arial" charset="0"/>
                <a:ea typeface="Arial" charset="0"/>
                <a:cs typeface="Arial" charset="0"/>
              </a:rPr>
              <a:t>to </a:t>
            </a:r>
            <a:r>
              <a:rPr lang="en-US" sz="1600" dirty="0" smtClean="0">
                <a:solidFill>
                  <a:schemeClr val="tx1"/>
                </a:solidFill>
                <a:latin typeface="Arial" charset="0"/>
                <a:ea typeface="Arial" charset="0"/>
                <a:cs typeface="Arial" charset="0"/>
              </a:rPr>
              <a:t>expert scores</a:t>
            </a:r>
            <a:endParaRPr lang="en-US" sz="16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xmlns="" val="168294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75253"/>
          </a:xfrm>
          <a:prstGeom prst="rect">
            <a:avLst/>
          </a:prstGeom>
        </p:spPr>
      </p:pic>
      <p:sp>
        <p:nvSpPr>
          <p:cNvPr id="2" name="Title 1"/>
          <p:cNvSpPr>
            <a:spLocks noGrp="1"/>
          </p:cNvSpPr>
          <p:nvPr>
            <p:ph type="title"/>
          </p:nvPr>
        </p:nvSpPr>
        <p:spPr>
          <a:xfrm>
            <a:off x="0" y="238230"/>
            <a:ext cx="9143999" cy="953311"/>
          </a:xfrm>
        </p:spPr>
        <p:txBody>
          <a:bodyPr/>
          <a:lstStyle/>
          <a:p>
            <a:pPr algn="ctr"/>
            <a:r>
              <a:rPr lang="en-US" b="1" dirty="0">
                <a:solidFill>
                  <a:srgbClr val="F93806"/>
                </a:solidFill>
              </a:rPr>
              <a:t>Rubric Norming / Calibration and </a:t>
            </a:r>
            <a:br>
              <a:rPr lang="en-US" b="1" dirty="0">
                <a:solidFill>
                  <a:srgbClr val="F93806"/>
                </a:solidFill>
              </a:rPr>
            </a:br>
            <a:r>
              <a:rPr lang="en-US" b="1" dirty="0">
                <a:solidFill>
                  <a:srgbClr val="F93806"/>
                </a:solidFill>
              </a:rPr>
              <a:t>Assessor Training</a:t>
            </a:r>
          </a:p>
        </p:txBody>
      </p:sp>
      <p:sp>
        <p:nvSpPr>
          <p:cNvPr id="3" name="Content Placeholder 2"/>
          <p:cNvSpPr>
            <a:spLocks noGrp="1"/>
          </p:cNvSpPr>
          <p:nvPr>
            <p:ph idx="1"/>
          </p:nvPr>
        </p:nvSpPr>
        <p:spPr>
          <a:xfrm>
            <a:off x="544748" y="2140085"/>
            <a:ext cx="8599251" cy="3984287"/>
          </a:xfrm>
        </p:spPr>
        <p:txBody>
          <a:bodyPr>
            <a:normAutofit/>
          </a:bodyPr>
          <a:lstStyle/>
          <a:p>
            <a:pPr>
              <a:buClr>
                <a:srgbClr val="F93806"/>
              </a:buClr>
            </a:pPr>
            <a:r>
              <a:rPr lang="en-US" sz="1800" dirty="0">
                <a:solidFill>
                  <a:schemeClr val="tx1"/>
                </a:solidFill>
                <a:latin typeface="Arial" charset="0"/>
                <a:ea typeface="Arial" charset="0"/>
                <a:cs typeface="Arial" charset="0"/>
              </a:rPr>
              <a:t>Recommended </a:t>
            </a:r>
            <a:r>
              <a:rPr lang="en-US" sz="1800" dirty="0" smtClean="0">
                <a:solidFill>
                  <a:schemeClr val="tx1"/>
                </a:solidFill>
                <a:latin typeface="Arial" charset="0"/>
                <a:ea typeface="Arial" charset="0"/>
                <a:cs typeface="Arial" charset="0"/>
              </a:rPr>
              <a:t>benchmarks</a:t>
            </a:r>
            <a:r>
              <a:rPr lang="en-US" sz="1800" dirty="0">
                <a:solidFill>
                  <a:schemeClr val="tx1"/>
                </a:solidFill>
                <a:latin typeface="Arial" charset="0"/>
                <a:ea typeface="Arial" charset="0"/>
                <a:cs typeface="Arial" charset="0"/>
              </a:rPr>
              <a:t>:</a:t>
            </a:r>
          </a:p>
          <a:p>
            <a:pPr lvl="1">
              <a:buClr>
                <a:srgbClr val="F93806"/>
              </a:buClr>
              <a:buFont typeface="Courier New" charset="0"/>
              <a:buChar char="o"/>
            </a:pPr>
            <a:r>
              <a:rPr lang="en-US" sz="1600" dirty="0">
                <a:solidFill>
                  <a:schemeClr val="tx1"/>
                </a:solidFill>
                <a:latin typeface="Arial" charset="0"/>
                <a:ea typeface="Arial" charset="0"/>
                <a:cs typeface="Arial" charset="0"/>
              </a:rPr>
              <a:t>At </a:t>
            </a:r>
            <a:r>
              <a:rPr lang="en-US" sz="1600" dirty="0" smtClean="0">
                <a:solidFill>
                  <a:schemeClr val="tx1"/>
                </a:solidFill>
                <a:latin typeface="Arial" charset="0"/>
                <a:ea typeface="Arial" charset="0"/>
                <a:cs typeface="Arial" charset="0"/>
              </a:rPr>
              <a:t>least </a:t>
            </a:r>
            <a:r>
              <a:rPr lang="en-US" sz="1600" dirty="0">
                <a:solidFill>
                  <a:schemeClr val="tx1"/>
                </a:solidFill>
                <a:latin typeface="Arial" charset="0"/>
                <a:ea typeface="Arial" charset="0"/>
                <a:cs typeface="Arial" charset="0"/>
              </a:rPr>
              <a:t>80% </a:t>
            </a:r>
            <a:r>
              <a:rPr lang="en-US" sz="1600" dirty="0" smtClean="0">
                <a:solidFill>
                  <a:schemeClr val="tx1"/>
                </a:solidFill>
                <a:latin typeface="Arial" charset="0"/>
                <a:ea typeface="Arial" charset="0"/>
                <a:cs typeface="Arial" charset="0"/>
              </a:rPr>
              <a:t>concurrent agreement (CAEP benchmark for acceptable reliability)</a:t>
            </a:r>
            <a:endParaRPr lang="en-US" sz="1600" dirty="0">
              <a:solidFill>
                <a:schemeClr val="tx1"/>
              </a:solidFill>
              <a:latin typeface="Arial" charset="0"/>
              <a:ea typeface="Arial" charset="0"/>
              <a:cs typeface="Arial" charset="0"/>
            </a:endParaRPr>
          </a:p>
          <a:p>
            <a:pPr lvl="1">
              <a:buClr>
                <a:srgbClr val="F93806"/>
              </a:buClr>
              <a:buFont typeface="Courier New" charset="0"/>
              <a:buChar char="o"/>
            </a:pPr>
            <a:r>
              <a:rPr lang="en-US" sz="1600" dirty="0">
                <a:solidFill>
                  <a:schemeClr val="tx1"/>
                </a:solidFill>
                <a:latin typeface="Arial" charset="0"/>
                <a:ea typeface="Arial" charset="0"/>
                <a:cs typeface="Arial" charset="0"/>
              </a:rPr>
              <a:t>100% </a:t>
            </a:r>
            <a:r>
              <a:rPr lang="en-US" sz="1600" dirty="0" smtClean="0">
                <a:solidFill>
                  <a:schemeClr val="tx1"/>
                </a:solidFill>
                <a:latin typeface="Arial" charset="0"/>
                <a:ea typeface="Arial" charset="0"/>
                <a:cs typeface="Arial" charset="0"/>
              </a:rPr>
              <a:t>combined concurrent </a:t>
            </a:r>
            <a:r>
              <a:rPr lang="en-US" sz="1600" dirty="0">
                <a:solidFill>
                  <a:schemeClr val="tx1"/>
                </a:solidFill>
                <a:latin typeface="Arial" charset="0"/>
                <a:ea typeface="Arial" charset="0"/>
                <a:cs typeface="Arial" charset="0"/>
              </a:rPr>
              <a:t>and </a:t>
            </a:r>
            <a:r>
              <a:rPr lang="en-US" sz="1600" dirty="0" smtClean="0">
                <a:solidFill>
                  <a:schemeClr val="tx1"/>
                </a:solidFill>
                <a:latin typeface="Arial" charset="0"/>
                <a:ea typeface="Arial" charset="0"/>
                <a:cs typeface="Arial" charset="0"/>
              </a:rPr>
              <a:t>adjacent agreement</a:t>
            </a:r>
            <a:endParaRPr lang="en-US" sz="1600" dirty="0">
              <a:solidFill>
                <a:schemeClr val="tx1"/>
              </a:solidFill>
              <a:latin typeface="Arial" charset="0"/>
              <a:ea typeface="Arial" charset="0"/>
              <a:cs typeface="Arial" charset="0"/>
            </a:endParaRPr>
          </a:p>
          <a:p>
            <a:pPr lvl="1">
              <a:buClr>
                <a:srgbClr val="F93806"/>
              </a:buClr>
              <a:buFont typeface="Courier New" charset="0"/>
              <a:buChar char="o"/>
            </a:pPr>
            <a:r>
              <a:rPr lang="en-US" sz="1600" dirty="0">
                <a:solidFill>
                  <a:schemeClr val="tx1"/>
                </a:solidFill>
                <a:latin typeface="Arial" charset="0"/>
                <a:ea typeface="Arial" charset="0"/>
                <a:cs typeface="Arial" charset="0"/>
              </a:rPr>
              <a:t>No </a:t>
            </a:r>
            <a:r>
              <a:rPr lang="en-US" sz="1600" dirty="0" smtClean="0">
                <a:solidFill>
                  <a:schemeClr val="tx1"/>
                </a:solidFill>
                <a:latin typeface="Arial" charset="0"/>
                <a:ea typeface="Arial" charset="0"/>
                <a:cs typeface="Arial" charset="0"/>
              </a:rPr>
              <a:t>disagreement across “critical break points”</a:t>
            </a:r>
            <a:endParaRPr lang="en-US" sz="1600" dirty="0">
              <a:solidFill>
                <a:schemeClr val="tx1"/>
              </a:solidFill>
              <a:latin typeface="Arial" charset="0"/>
              <a:ea typeface="Arial" charset="0"/>
              <a:cs typeface="Arial" charset="0"/>
            </a:endParaRPr>
          </a:p>
          <a:p>
            <a:pPr>
              <a:buClr>
                <a:srgbClr val="F93806"/>
              </a:buClr>
            </a:pPr>
            <a:r>
              <a:rPr lang="en-US" sz="1800" dirty="0">
                <a:solidFill>
                  <a:schemeClr val="tx1"/>
                </a:solidFill>
                <a:latin typeface="Arial" charset="0"/>
                <a:ea typeface="Arial" charset="0"/>
                <a:cs typeface="Arial" charset="0"/>
              </a:rPr>
              <a:t>Initial </a:t>
            </a:r>
            <a:r>
              <a:rPr lang="en-US" sz="1800" dirty="0" smtClean="0">
                <a:solidFill>
                  <a:schemeClr val="tx1"/>
                </a:solidFill>
                <a:latin typeface="Arial" charset="0"/>
                <a:ea typeface="Arial" charset="0"/>
                <a:cs typeface="Arial" charset="0"/>
              </a:rPr>
              <a:t>assessor training can be concurrent </a:t>
            </a:r>
            <a:r>
              <a:rPr lang="en-US" sz="1800" dirty="0">
                <a:solidFill>
                  <a:schemeClr val="tx1"/>
                </a:solidFill>
                <a:latin typeface="Arial" charset="0"/>
                <a:ea typeface="Arial" charset="0"/>
                <a:cs typeface="Arial" charset="0"/>
              </a:rPr>
              <a:t>with the </a:t>
            </a:r>
            <a:r>
              <a:rPr lang="en-US" sz="1800" dirty="0" smtClean="0">
                <a:solidFill>
                  <a:schemeClr val="tx1"/>
                </a:solidFill>
                <a:latin typeface="Arial" charset="0"/>
                <a:ea typeface="Arial" charset="0"/>
                <a:cs typeface="Arial" charset="0"/>
              </a:rPr>
              <a:t>initial rubric norming/ calibration exercise</a:t>
            </a:r>
            <a:endParaRPr lang="en-US" sz="1800" dirty="0">
              <a:solidFill>
                <a:schemeClr val="tx1"/>
              </a:solidFill>
              <a:latin typeface="Arial" charset="0"/>
              <a:ea typeface="Arial" charset="0"/>
              <a:cs typeface="Arial" charset="0"/>
            </a:endParaRPr>
          </a:p>
          <a:p>
            <a:pPr>
              <a:buClr>
                <a:srgbClr val="F93806"/>
              </a:buClr>
            </a:pPr>
            <a:r>
              <a:rPr lang="en-US" sz="1800" dirty="0">
                <a:solidFill>
                  <a:schemeClr val="tx1"/>
                </a:solidFill>
                <a:latin typeface="Arial" charset="0"/>
                <a:ea typeface="Arial" charset="0"/>
                <a:cs typeface="Arial" charset="0"/>
              </a:rPr>
              <a:t>New or </a:t>
            </a:r>
            <a:r>
              <a:rPr lang="en-US" sz="1800" dirty="0" smtClean="0">
                <a:solidFill>
                  <a:schemeClr val="tx1"/>
                </a:solidFill>
                <a:latin typeface="Arial" charset="0"/>
                <a:ea typeface="Arial" charset="0"/>
                <a:cs typeface="Arial" charset="0"/>
              </a:rPr>
              <a:t>revised rubrics must be piloted</a:t>
            </a:r>
            <a:endParaRPr lang="en-US" sz="1800" dirty="0">
              <a:solidFill>
                <a:schemeClr val="tx1"/>
              </a:solidFill>
              <a:latin typeface="Arial" charset="0"/>
              <a:ea typeface="Arial" charset="0"/>
              <a:cs typeface="Arial" charset="0"/>
            </a:endParaRPr>
          </a:p>
          <a:p>
            <a:pPr>
              <a:buClr>
                <a:srgbClr val="F93806"/>
              </a:buClr>
            </a:pPr>
            <a:r>
              <a:rPr lang="en-US" sz="1800" dirty="0">
                <a:solidFill>
                  <a:schemeClr val="tx1"/>
                </a:solidFill>
                <a:latin typeface="Arial" charset="0"/>
                <a:ea typeface="Arial" charset="0"/>
                <a:cs typeface="Arial" charset="0"/>
              </a:rPr>
              <a:t>Reliability </a:t>
            </a:r>
            <a:r>
              <a:rPr lang="en-US" sz="1800" dirty="0" smtClean="0">
                <a:solidFill>
                  <a:schemeClr val="tx1"/>
                </a:solidFill>
                <a:latin typeface="Arial" charset="0"/>
                <a:ea typeface="Arial" charset="0"/>
                <a:cs typeface="Arial" charset="0"/>
              </a:rPr>
              <a:t>can initially be established by norming/calibration and piloting, but you must continue to monitor reliability after implementation</a:t>
            </a:r>
            <a:endParaRPr lang="en-US" sz="1600" dirty="0">
              <a:solidFill>
                <a:schemeClr val="tx1"/>
              </a:solidFill>
              <a:latin typeface="Arial" charset="0"/>
              <a:ea typeface="Arial" charset="0"/>
              <a:cs typeface="Arial" charset="0"/>
            </a:endParaRPr>
          </a:p>
          <a:p>
            <a:pPr marL="228600" lvl="1" indent="0">
              <a:buNone/>
            </a:pPr>
            <a:endParaRPr lang="en-US" sz="2400" dirty="0">
              <a:solidFill>
                <a:schemeClr val="tx1"/>
              </a:solidFill>
            </a:endParaRPr>
          </a:p>
        </p:txBody>
      </p:sp>
    </p:spTree>
    <p:extLst>
      <p:ext uri="{BB962C8B-B14F-4D97-AF65-F5344CB8AC3E}">
        <p14:creationId xmlns:p14="http://schemas.microsoft.com/office/powerpoint/2010/main" xmlns="" val="1246055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9730" y="0"/>
            <a:ext cx="9643730" cy="6901702"/>
          </a:xfrm>
          <a:prstGeom prst="rect">
            <a:avLst/>
          </a:prstGeom>
        </p:spPr>
      </p:pic>
      <p:sp>
        <p:nvSpPr>
          <p:cNvPr id="3" name="Title 1"/>
          <p:cNvSpPr txBox="1">
            <a:spLocks/>
          </p:cNvSpPr>
          <p:nvPr/>
        </p:nvSpPr>
        <p:spPr>
          <a:xfrm>
            <a:off x="0" y="609602"/>
            <a:ext cx="9144000" cy="5021179"/>
          </a:xfrm>
          <a:prstGeom prst="rect">
            <a:avLst/>
          </a:prstGeom>
        </p:spPr>
        <p:txBody>
          <a:bodyPr>
            <a:normAutofit fontScale="90000" lnSpcReduction="10000"/>
          </a:bodyPr>
          <a:lstStyle>
            <a:lvl1pPr algn="r" defTabSz="457200" rtl="0" eaLnBrk="1" latinLnBrk="0" hangingPunct="1">
              <a:spcBef>
                <a:spcPct val="0"/>
              </a:spcBef>
              <a:buNone/>
              <a:defRPr sz="4400" kern="1200">
                <a:solidFill>
                  <a:schemeClr val="tx1"/>
                </a:solidFill>
                <a:latin typeface="+mj-lt"/>
                <a:ea typeface="+mj-ea"/>
                <a:cs typeface="+mj-cs"/>
              </a:defRPr>
            </a:lvl1pPr>
          </a:lstStyle>
          <a:p>
            <a:pPr algn="ctr"/>
            <a:r>
              <a:rPr lang="en-US" dirty="0">
                <a:solidFill>
                  <a:srgbClr val="FB5707"/>
                </a:solidFill>
                <a:latin typeface="Arial" charset="0"/>
                <a:ea typeface="Arial" charset="0"/>
                <a:cs typeface="Arial" charset="0"/>
              </a:rPr>
              <a:t>Preparing for Your </a:t>
            </a:r>
            <a:r>
              <a:rPr lang="en-US" dirty="0" smtClean="0">
                <a:solidFill>
                  <a:srgbClr val="FB5707"/>
                </a:solidFill>
                <a:latin typeface="Arial" charset="0"/>
                <a:ea typeface="Arial" charset="0"/>
                <a:cs typeface="Arial" charset="0"/>
              </a:rPr>
              <a:t>Next</a:t>
            </a:r>
          </a:p>
          <a:p>
            <a:pPr algn="ctr"/>
            <a:r>
              <a:rPr lang="en-US" dirty="0" smtClean="0">
                <a:solidFill>
                  <a:srgbClr val="FB5707"/>
                </a:solidFill>
                <a:latin typeface="Arial" charset="0"/>
                <a:ea typeface="Arial" charset="0"/>
                <a:cs typeface="Arial" charset="0"/>
              </a:rPr>
              <a:t>Reaccreditation </a:t>
            </a:r>
            <a:r>
              <a:rPr lang="en-US" dirty="0">
                <a:solidFill>
                  <a:srgbClr val="FB5707"/>
                </a:solidFill>
                <a:latin typeface="Arial" charset="0"/>
                <a:ea typeface="Arial" charset="0"/>
                <a:cs typeface="Arial" charset="0"/>
              </a:rPr>
              <a:t>Review</a:t>
            </a:r>
          </a:p>
          <a:p>
            <a:pPr algn="ctr"/>
            <a:endParaRPr lang="en-US" sz="1800" i="1" dirty="0">
              <a:solidFill>
                <a:srgbClr val="F19916"/>
              </a:solidFill>
              <a:latin typeface="Book Antiqua"/>
              <a:cs typeface="Book Antiqua"/>
            </a:endParaRPr>
          </a:p>
          <a:p>
            <a:pPr algn="ctr"/>
            <a:r>
              <a:rPr lang="en-US" sz="1800" dirty="0">
                <a:solidFill>
                  <a:srgbClr val="F19916"/>
                </a:solidFill>
                <a:latin typeface="Arial" charset="0"/>
                <a:ea typeface="Arial" charset="0"/>
                <a:cs typeface="Arial" charset="0"/>
              </a:rPr>
              <a:t>Presented by</a:t>
            </a:r>
          </a:p>
          <a:p>
            <a:pPr algn="ctr"/>
            <a:r>
              <a:rPr lang="en-US" sz="1800" i="1" dirty="0">
                <a:solidFill>
                  <a:srgbClr val="F19916"/>
                </a:solidFill>
                <a:latin typeface="Book Antiqua"/>
                <a:cs typeface="Book Antiqua"/>
              </a:rPr>
              <a:t/>
            </a:r>
            <a:br>
              <a:rPr lang="en-US" sz="1800" i="1" dirty="0">
                <a:solidFill>
                  <a:srgbClr val="F19916"/>
                </a:solidFill>
                <a:latin typeface="Book Antiqua"/>
                <a:cs typeface="Book Antiqua"/>
              </a:rPr>
            </a:br>
            <a:r>
              <a:rPr lang="en-US" sz="4000" b="1" dirty="0">
                <a:solidFill>
                  <a:srgbClr val="595959"/>
                </a:solidFill>
                <a:latin typeface="Gotham Light"/>
                <a:cs typeface="Gotham Light"/>
              </a:rPr>
              <a:t>Dr. Lance J. Tomei</a:t>
            </a:r>
          </a:p>
          <a:p>
            <a:pPr algn="ctr">
              <a:lnSpc>
                <a:spcPct val="120000"/>
              </a:lnSpc>
            </a:pPr>
            <a:r>
              <a:rPr lang="en-US" sz="1700" dirty="0">
                <a:solidFill>
                  <a:srgbClr val="595959"/>
                </a:solidFill>
                <a:latin typeface="Gotham Light"/>
                <a:cs typeface="Gotham Light"/>
              </a:rPr>
              <a:t>Retired Director for Assessment, Accreditation, and Data Management, </a:t>
            </a:r>
          </a:p>
          <a:p>
            <a:pPr algn="ctr">
              <a:lnSpc>
                <a:spcPct val="120000"/>
              </a:lnSpc>
            </a:pPr>
            <a:r>
              <a:rPr lang="en-US" sz="1700" dirty="0">
                <a:solidFill>
                  <a:srgbClr val="595959"/>
                </a:solidFill>
                <a:latin typeface="Gotham Light"/>
                <a:cs typeface="Gotham Light"/>
              </a:rPr>
              <a:t>College of Education and Human Performance, University of Central Florida</a:t>
            </a:r>
          </a:p>
          <a:p>
            <a:pPr algn="ctr"/>
            <a:endParaRPr lang="en-US" sz="3200" dirty="0">
              <a:solidFill>
                <a:srgbClr val="595959"/>
              </a:solidFill>
              <a:latin typeface="Gotham Light"/>
              <a:cs typeface="Gotham Light"/>
            </a:endParaRPr>
          </a:p>
          <a:p>
            <a:pPr algn="ctr"/>
            <a:r>
              <a:rPr lang="en-US" sz="3200" dirty="0">
                <a:solidFill>
                  <a:srgbClr val="595959"/>
                </a:solidFill>
                <a:latin typeface="Arial" charset="0"/>
                <a:ea typeface="Arial" charset="0"/>
                <a:cs typeface="Arial" charset="0"/>
              </a:rPr>
              <a:t>At the </a:t>
            </a:r>
            <a:r>
              <a:rPr lang="en-US" sz="3200" dirty="0" smtClean="0">
                <a:solidFill>
                  <a:srgbClr val="595959"/>
                </a:solidFill>
                <a:latin typeface="Arial" charset="0"/>
                <a:ea typeface="Arial" charset="0"/>
                <a:cs typeface="Arial" charset="0"/>
              </a:rPr>
              <a:t>OCTEO Fall 2017 Conference</a:t>
            </a:r>
            <a:endParaRPr lang="en-US" sz="3200" dirty="0">
              <a:solidFill>
                <a:srgbClr val="595959"/>
              </a:solidFill>
              <a:latin typeface="Arial" charset="0"/>
              <a:ea typeface="Arial" charset="0"/>
              <a:cs typeface="Arial" charset="0"/>
            </a:endParaRPr>
          </a:p>
          <a:p>
            <a:pPr algn="ctr"/>
            <a:r>
              <a:rPr lang="en-US" sz="3200" dirty="0" smtClean="0">
                <a:solidFill>
                  <a:srgbClr val="595959"/>
                </a:solidFill>
                <a:latin typeface="Arial" charset="0"/>
                <a:ea typeface="Arial" charset="0"/>
                <a:cs typeface="Arial" charset="0"/>
              </a:rPr>
              <a:t>Dublin, OH</a:t>
            </a:r>
            <a:endParaRPr lang="en-US" sz="3200" dirty="0">
              <a:solidFill>
                <a:srgbClr val="595959"/>
              </a:solidFill>
              <a:latin typeface="Arial" charset="0"/>
              <a:ea typeface="Arial" charset="0"/>
              <a:cs typeface="Arial" charset="0"/>
            </a:endParaRPr>
          </a:p>
          <a:p>
            <a:pPr algn="ctr"/>
            <a:endParaRPr lang="en-US" sz="3200" dirty="0">
              <a:solidFill>
                <a:srgbClr val="595959"/>
              </a:solidFill>
              <a:latin typeface="Gotham Light"/>
              <a:cs typeface="Gotham Light"/>
            </a:endParaRPr>
          </a:p>
          <a:p>
            <a:pPr algn="ctr"/>
            <a:endParaRPr lang="en-US" sz="2200" dirty="0">
              <a:solidFill>
                <a:srgbClr val="595959"/>
              </a:solidFill>
              <a:latin typeface="Arial" charset="0"/>
              <a:ea typeface="Arial" charset="0"/>
              <a:cs typeface="Arial" charset="0"/>
            </a:endParaRPr>
          </a:p>
          <a:p>
            <a:pPr algn="ctr"/>
            <a:r>
              <a:rPr lang="en-US" sz="1800" b="1" dirty="0" smtClean="0">
                <a:solidFill>
                  <a:schemeClr val="tx1">
                    <a:lumMod val="65000"/>
                    <a:lumOff val="35000"/>
                  </a:schemeClr>
                </a:solidFill>
                <a:latin typeface="Arial" charset="0"/>
                <a:ea typeface="Arial" charset="0"/>
                <a:cs typeface="Arial" charset="0"/>
              </a:rPr>
              <a:t>October 25, 2017 | </a:t>
            </a:r>
            <a:r>
              <a:rPr lang="en-US" sz="1800" b="1" dirty="0">
                <a:solidFill>
                  <a:schemeClr val="tx1">
                    <a:lumMod val="65000"/>
                    <a:lumOff val="35000"/>
                  </a:schemeClr>
                </a:solidFill>
                <a:latin typeface="Arial" charset="0"/>
                <a:ea typeface="Arial" charset="0"/>
                <a:cs typeface="Arial" charset="0"/>
              </a:rPr>
              <a:t>Sponsored by </a:t>
            </a:r>
            <a:r>
              <a:rPr lang="en-US" sz="1800" b="1" dirty="0" smtClean="0">
                <a:solidFill>
                  <a:schemeClr val="tx1">
                    <a:lumMod val="65000"/>
                    <a:lumOff val="35000"/>
                  </a:schemeClr>
                </a:solidFill>
                <a:latin typeface="Arial" charset="0"/>
                <a:ea typeface="Arial" charset="0"/>
                <a:cs typeface="Arial" charset="0"/>
              </a:rPr>
              <a:t>LiveText™</a:t>
            </a:r>
            <a:endParaRPr lang="en-US" sz="1800" b="1" dirty="0">
              <a:solidFill>
                <a:schemeClr val="tx1">
                  <a:lumMod val="65000"/>
                  <a:lumOff val="35000"/>
                </a:schemeClr>
              </a:solidFill>
              <a:latin typeface="Arial" charset="0"/>
              <a:ea typeface="Arial" charset="0"/>
              <a:cs typeface="Arial" charset="0"/>
            </a:endParaRPr>
          </a:p>
        </p:txBody>
      </p:sp>
    </p:spTree>
    <p:extLst>
      <p:ext uri="{BB962C8B-B14F-4D97-AF65-F5344CB8AC3E}">
        <p14:creationId xmlns:p14="http://schemas.microsoft.com/office/powerpoint/2010/main" xmlns="" val="1730814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1066800"/>
          </a:xfrm>
        </p:spPr>
        <p:txBody>
          <a:bodyPr>
            <a:noAutofit/>
          </a:bodyPr>
          <a:lstStyle/>
          <a:p>
            <a:pPr algn="ctr"/>
            <a:r>
              <a:rPr lang="en-US" sz="4000" b="1" dirty="0"/>
              <a:t>Standard 5</a:t>
            </a:r>
            <a:r>
              <a:rPr lang="en-US" sz="2900" b="1" dirty="0"/>
              <a:t/>
            </a:r>
            <a:br>
              <a:rPr lang="en-US" sz="2900" b="1" dirty="0"/>
            </a:br>
            <a:r>
              <a:rPr lang="en-US" sz="3200" b="1" dirty="0">
                <a:solidFill>
                  <a:srgbClr val="F93806"/>
                </a:solidFill>
              </a:rPr>
              <a:t>Provider Quality Assurance and </a:t>
            </a:r>
            <a:br>
              <a:rPr lang="en-US" sz="3200" b="1" dirty="0">
                <a:solidFill>
                  <a:srgbClr val="F93806"/>
                </a:solidFill>
              </a:rPr>
            </a:br>
            <a:r>
              <a:rPr lang="en-US" sz="3200" b="1" dirty="0">
                <a:solidFill>
                  <a:srgbClr val="F93806"/>
                </a:solidFill>
              </a:rPr>
              <a:t>Continuous Improvement</a:t>
            </a:r>
          </a:p>
        </p:txBody>
      </p:sp>
      <p:sp>
        <p:nvSpPr>
          <p:cNvPr id="3" name="Content Placeholder 2"/>
          <p:cNvSpPr>
            <a:spLocks noGrp="1"/>
          </p:cNvSpPr>
          <p:nvPr>
            <p:ph idx="1"/>
          </p:nvPr>
        </p:nvSpPr>
        <p:spPr>
          <a:xfrm>
            <a:off x="311285" y="1575882"/>
            <a:ext cx="8832715" cy="4612794"/>
          </a:xfrm>
        </p:spPr>
        <p:txBody>
          <a:bodyPr>
            <a:noAutofit/>
          </a:bodyPr>
          <a:lstStyle/>
          <a:p>
            <a:pPr marL="0" indent="0">
              <a:buNone/>
            </a:pPr>
            <a:r>
              <a:rPr lang="en-US" sz="1400" i="1" dirty="0">
                <a:solidFill>
                  <a:srgbClr val="FF0000"/>
                </a:solidFill>
              </a:rPr>
              <a:t>The provider maintains a quality assurance system comprised of valid data from multiple measures</a:t>
            </a:r>
            <a:r>
              <a:rPr lang="en-US" sz="1400" i="1" dirty="0"/>
              <a:t>, including evidence of candidates’ and completers’ positive impact on P-12 student learning and development. The provider supports </a:t>
            </a:r>
            <a:r>
              <a:rPr lang="en-US" sz="1400" i="1" dirty="0">
                <a:solidFill>
                  <a:srgbClr val="FF0000"/>
                </a:solidFill>
              </a:rPr>
              <a:t>continuous improvement that is sustained and evidence-based</a:t>
            </a:r>
            <a:r>
              <a:rPr lang="en-US" sz="1400" i="1" dirty="0"/>
              <a:t>, and that evaluates the effectiveness of its completers. The provider uses the results of inquiry and data collection to establish priorities, enhance program elements and capacity, and test innovations to improve completers’ impact on P-12 student learning and development.</a:t>
            </a:r>
          </a:p>
          <a:p>
            <a:pPr marL="0" indent="0">
              <a:buNone/>
            </a:pPr>
            <a:endParaRPr lang="en-US" sz="1600" i="1" dirty="0"/>
          </a:p>
          <a:p>
            <a:pPr marL="457200" indent="-457200">
              <a:buFont typeface="+mj-lt"/>
              <a:buAutoNum type="arabicPeriod"/>
            </a:pPr>
            <a:r>
              <a:rPr lang="en-US" sz="1800" b="1" dirty="0">
                <a:solidFill>
                  <a:srgbClr val="FF0000"/>
                </a:solidFill>
                <a:latin typeface="Arial" charset="0"/>
                <a:ea typeface="Arial" charset="0"/>
                <a:cs typeface="Arial" charset="0"/>
              </a:rPr>
              <a:t>“…quality assurance system is comprised of multiple measures to monitor candidate progress, completer achievements, and provider operational effectiveness…”</a:t>
            </a:r>
          </a:p>
          <a:p>
            <a:pPr marL="457200" indent="-457200">
              <a:buFont typeface="+mj-lt"/>
              <a:buAutoNum type="arabicPeriod"/>
            </a:pPr>
            <a:r>
              <a:rPr lang="en-US" sz="1800" b="1" dirty="0">
                <a:solidFill>
                  <a:srgbClr val="FF0000"/>
                </a:solidFill>
                <a:latin typeface="Arial" charset="0"/>
                <a:ea typeface="Arial" charset="0"/>
                <a:cs typeface="Arial" charset="0"/>
              </a:rPr>
              <a:t>“The provider’s quality assurance system relies on </a:t>
            </a:r>
            <a:r>
              <a:rPr lang="en-US" sz="1800" b="1" u="sng" dirty="0">
                <a:solidFill>
                  <a:srgbClr val="FF0000"/>
                </a:solidFill>
                <a:latin typeface="Arial" charset="0"/>
                <a:ea typeface="Arial" charset="0"/>
                <a:cs typeface="Arial" charset="0"/>
              </a:rPr>
              <a:t>relevant, verifiable, representative, cumulative and actionable measures</a:t>
            </a:r>
            <a:r>
              <a:rPr lang="en-US" sz="1800" b="1" dirty="0">
                <a:solidFill>
                  <a:srgbClr val="FF0000"/>
                </a:solidFill>
                <a:latin typeface="Arial" charset="0"/>
                <a:ea typeface="Arial" charset="0"/>
                <a:cs typeface="Arial" charset="0"/>
              </a:rPr>
              <a:t>, and produces </a:t>
            </a:r>
            <a:r>
              <a:rPr lang="en-US" sz="1800" b="1" u="sng" dirty="0">
                <a:solidFill>
                  <a:srgbClr val="FF0000"/>
                </a:solidFill>
                <a:latin typeface="Arial" charset="0"/>
                <a:ea typeface="Arial" charset="0"/>
                <a:cs typeface="Arial" charset="0"/>
              </a:rPr>
              <a:t>empirical evidence that interpretations of data are valid and consistent</a:t>
            </a:r>
            <a:r>
              <a:rPr lang="en-US" sz="1800" b="1" dirty="0">
                <a:solidFill>
                  <a:srgbClr val="FF0000"/>
                </a:solidFill>
                <a:latin typeface="Arial" charset="0"/>
                <a:ea typeface="Arial" charset="0"/>
                <a:cs typeface="Arial" charset="0"/>
              </a:rPr>
              <a:t>.”</a:t>
            </a:r>
          </a:p>
          <a:p>
            <a:pPr marL="457200" indent="-457200">
              <a:buFont typeface="+mj-lt"/>
              <a:buAutoNum type="arabicPeriod"/>
            </a:pPr>
            <a:r>
              <a:rPr lang="en-US" sz="1800" dirty="0">
                <a:latin typeface="Arial" charset="0"/>
                <a:ea typeface="Arial" charset="0"/>
                <a:cs typeface="Arial" charset="0"/>
              </a:rPr>
              <a:t>Regular and systematic assessment of performance against goals</a:t>
            </a:r>
          </a:p>
          <a:p>
            <a:pPr marL="457200" indent="-457200">
              <a:buFont typeface="+mj-lt"/>
              <a:buAutoNum type="arabicPeriod"/>
            </a:pPr>
            <a:r>
              <a:rPr lang="en-US" sz="1800" dirty="0">
                <a:latin typeface="Arial" charset="0"/>
                <a:ea typeface="Arial" charset="0"/>
                <a:cs typeface="Arial" charset="0"/>
              </a:rPr>
              <a:t>“Measures of completer impact…are summarized, externally benchmarked, analyzed, shared widely, and acted upon…”</a:t>
            </a:r>
          </a:p>
          <a:p>
            <a:pPr marL="457200" indent="-457200">
              <a:buFont typeface="+mj-lt"/>
              <a:buAutoNum type="arabicPeriod"/>
            </a:pPr>
            <a:r>
              <a:rPr lang="en-US" sz="1800" dirty="0">
                <a:latin typeface="Arial" charset="0"/>
                <a:ea typeface="Arial" charset="0"/>
                <a:cs typeface="Arial" charset="0"/>
              </a:rPr>
              <a:t>Engagement of stakeholders in program evaluation, improvement, and identification of models of excellence</a:t>
            </a:r>
          </a:p>
        </p:txBody>
      </p:sp>
    </p:spTree>
    <p:extLst>
      <p:ext uri="{BB962C8B-B14F-4D97-AF65-F5344CB8AC3E}">
        <p14:creationId xmlns:p14="http://schemas.microsoft.com/office/powerpoint/2010/main" xmlns="" val="3252512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75253"/>
          </a:xfrm>
          <a:prstGeom prst="rect">
            <a:avLst/>
          </a:prstGeom>
        </p:spPr>
      </p:pic>
      <p:sp>
        <p:nvSpPr>
          <p:cNvPr id="2" name="Title 1"/>
          <p:cNvSpPr>
            <a:spLocks noGrp="1"/>
          </p:cNvSpPr>
          <p:nvPr>
            <p:ph type="title"/>
          </p:nvPr>
        </p:nvSpPr>
        <p:spPr>
          <a:xfrm>
            <a:off x="0" y="448686"/>
            <a:ext cx="9144000" cy="970035"/>
          </a:xfrm>
        </p:spPr>
        <p:txBody>
          <a:bodyPr>
            <a:noAutofit/>
          </a:bodyPr>
          <a:lstStyle/>
          <a:p>
            <a:pPr algn="ctr"/>
            <a:r>
              <a:rPr lang="en-US" b="1" dirty="0">
                <a:solidFill>
                  <a:srgbClr val="F93806"/>
                </a:solidFill>
                <a:latin typeface="Arial" charset="0"/>
                <a:ea typeface="Arial" charset="0"/>
                <a:cs typeface="Arial" charset="0"/>
              </a:rPr>
              <a:t>Quality Assurance through a Data-Informed</a:t>
            </a:r>
            <a:br>
              <a:rPr lang="en-US" b="1" dirty="0">
                <a:solidFill>
                  <a:srgbClr val="F93806"/>
                </a:solidFill>
                <a:latin typeface="Arial" charset="0"/>
                <a:ea typeface="Arial" charset="0"/>
                <a:cs typeface="Arial" charset="0"/>
              </a:rPr>
            </a:br>
            <a:r>
              <a:rPr lang="en-US" b="1" dirty="0">
                <a:solidFill>
                  <a:srgbClr val="F93806"/>
                </a:solidFill>
                <a:latin typeface="Arial" charset="0"/>
                <a:ea typeface="Arial" charset="0"/>
                <a:cs typeface="Arial" charset="0"/>
              </a:rPr>
              <a:t>Continuous Quality Improvement (CQI) Cycle</a:t>
            </a:r>
            <a:r>
              <a:rPr lang="en-US" sz="3200" b="1" dirty="0">
                <a:latin typeface="Open Sans Semibold"/>
                <a:cs typeface="Open Sans Semibold"/>
              </a:rPr>
              <a:t/>
            </a:r>
            <a:br>
              <a:rPr lang="en-US" sz="3200" b="1" dirty="0">
                <a:latin typeface="Open Sans Semibold"/>
                <a:cs typeface="Open Sans Semibold"/>
              </a:rPr>
            </a:br>
            <a:endParaRPr lang="en-US" sz="2400" b="1" dirty="0">
              <a:latin typeface="Open Sans Semibold"/>
              <a:cs typeface="Open Sans Semibold"/>
            </a:endParaRPr>
          </a:p>
        </p:txBody>
      </p:sp>
      <p:graphicFrame>
        <p:nvGraphicFramePr>
          <p:cNvPr id="4" name="Content Placeholder 6"/>
          <p:cNvGraphicFramePr>
            <a:graphicFrameLocks noGrp="1"/>
          </p:cNvGraphicFramePr>
          <p:nvPr>
            <p:ph idx="1"/>
            <p:extLst>
              <p:ext uri="{D42A27DB-BD31-4B8C-83A1-F6EECF244321}">
                <p14:modId xmlns:p14="http://schemas.microsoft.com/office/powerpoint/2010/main" xmlns="" val="611891122"/>
              </p:ext>
            </p:extLst>
          </p:nvPr>
        </p:nvGraphicFramePr>
        <p:xfrm>
          <a:off x="565484" y="1854868"/>
          <a:ext cx="8013032" cy="4624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489104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75253"/>
          </a:xfrm>
          <a:prstGeom prst="rect">
            <a:avLst/>
          </a:prstGeom>
        </p:spPr>
      </p:pic>
      <p:sp>
        <p:nvSpPr>
          <p:cNvPr id="2" name="Title 1"/>
          <p:cNvSpPr>
            <a:spLocks noGrp="1"/>
          </p:cNvSpPr>
          <p:nvPr>
            <p:ph type="title"/>
          </p:nvPr>
        </p:nvSpPr>
        <p:spPr>
          <a:xfrm>
            <a:off x="0" y="426454"/>
            <a:ext cx="9144000" cy="1041585"/>
          </a:xfrm>
        </p:spPr>
        <p:txBody>
          <a:bodyPr/>
          <a:lstStyle/>
          <a:p>
            <a:pPr algn="ctr"/>
            <a:r>
              <a:rPr lang="en-US" b="1" dirty="0">
                <a:solidFill>
                  <a:srgbClr val="F93806"/>
                </a:solidFill>
                <a:latin typeface="Arial" charset="0"/>
                <a:ea typeface="Arial" charset="0"/>
                <a:cs typeface="Arial" charset="0"/>
              </a:rPr>
              <a:t>Dr. Peter Ewell</a:t>
            </a:r>
            <a:br>
              <a:rPr lang="en-US" b="1" dirty="0">
                <a:solidFill>
                  <a:srgbClr val="F93806"/>
                </a:solidFill>
                <a:latin typeface="Arial" charset="0"/>
                <a:ea typeface="Arial" charset="0"/>
                <a:cs typeface="Arial" charset="0"/>
              </a:rPr>
            </a:br>
            <a:r>
              <a:rPr lang="en-US" b="1" dirty="0">
                <a:solidFill>
                  <a:srgbClr val="F93806"/>
                </a:solidFill>
                <a:latin typeface="Arial" charset="0"/>
                <a:ea typeface="Arial" charset="0"/>
                <a:cs typeface="Arial" charset="0"/>
              </a:rPr>
              <a:t>Article Highlights</a:t>
            </a:r>
            <a:r>
              <a:rPr lang="en-US" sz="1400" dirty="0">
                <a:latin typeface="Open Sans Semibold"/>
                <a:cs typeface="Open Sans Semibold"/>
              </a:rPr>
              <a:t> </a:t>
            </a:r>
            <a:br>
              <a:rPr lang="en-US" sz="1400" dirty="0">
                <a:latin typeface="Open Sans Semibold"/>
                <a:cs typeface="Open Sans Semibold"/>
              </a:rPr>
            </a:br>
            <a:r>
              <a:rPr lang="en-US" sz="1400" dirty="0">
                <a:latin typeface="Open Sans Semibold"/>
                <a:cs typeface="Open Sans Semibold"/>
              </a:rPr>
              <a:t/>
            </a:r>
            <a:br>
              <a:rPr lang="en-US" sz="1400" dirty="0">
                <a:latin typeface="Open Sans Semibold"/>
                <a:cs typeface="Open Sans Semibold"/>
              </a:rPr>
            </a:br>
            <a:r>
              <a:rPr lang="en-US" sz="1400" dirty="0">
                <a:latin typeface="Open Sans Semibold"/>
                <a:cs typeface="Open Sans Semibold"/>
              </a:rPr>
              <a:t>“Principles for Measures Used in the CAEP Accreditation Process”</a:t>
            </a:r>
            <a:endParaRPr lang="en-US" sz="1400" b="1" dirty="0"/>
          </a:p>
        </p:txBody>
      </p:sp>
      <p:sp>
        <p:nvSpPr>
          <p:cNvPr id="4" name="Content Placeholder 3"/>
          <p:cNvSpPr>
            <a:spLocks noGrp="1"/>
          </p:cNvSpPr>
          <p:nvPr>
            <p:ph sz="half" idx="1"/>
          </p:nvPr>
        </p:nvSpPr>
        <p:spPr>
          <a:xfrm>
            <a:off x="416858" y="1977632"/>
            <a:ext cx="4018099" cy="3057098"/>
          </a:xfrm>
        </p:spPr>
        <p:txBody>
          <a:bodyPr>
            <a:normAutofit/>
          </a:bodyPr>
          <a:lstStyle/>
          <a:p>
            <a:pPr marL="633222" indent="-514350">
              <a:lnSpc>
                <a:spcPct val="130000"/>
              </a:lnSpc>
              <a:buFont typeface="+mj-lt"/>
              <a:buAutoNum type="arabicPeriod"/>
            </a:pPr>
            <a:r>
              <a:rPr lang="en-US" sz="1400" b="1" dirty="0">
                <a:solidFill>
                  <a:schemeClr val="tx1"/>
                </a:solidFill>
                <a:latin typeface="Open Sans"/>
                <a:cs typeface="Open Sans"/>
              </a:rPr>
              <a:t>Validity and Reliability</a:t>
            </a:r>
          </a:p>
          <a:p>
            <a:pPr marL="633222" indent="-514350">
              <a:lnSpc>
                <a:spcPct val="130000"/>
              </a:lnSpc>
              <a:buFont typeface="+mj-lt"/>
              <a:buAutoNum type="arabicPeriod"/>
            </a:pPr>
            <a:r>
              <a:rPr lang="en-US" sz="1400" b="1" dirty="0">
                <a:solidFill>
                  <a:schemeClr val="tx1"/>
                </a:solidFill>
                <a:latin typeface="Open Sans"/>
                <a:cs typeface="Open Sans"/>
              </a:rPr>
              <a:t>Relevance</a:t>
            </a:r>
          </a:p>
          <a:p>
            <a:pPr marL="633222" indent="-514350">
              <a:lnSpc>
                <a:spcPct val="130000"/>
              </a:lnSpc>
              <a:buFont typeface="+mj-lt"/>
              <a:buAutoNum type="arabicPeriod"/>
            </a:pPr>
            <a:r>
              <a:rPr lang="en-US" sz="1400" b="1" dirty="0">
                <a:solidFill>
                  <a:schemeClr val="tx1"/>
                </a:solidFill>
                <a:latin typeface="Open Sans"/>
                <a:cs typeface="Open Sans"/>
              </a:rPr>
              <a:t>Verifiability</a:t>
            </a:r>
          </a:p>
          <a:p>
            <a:pPr marL="633222" indent="-514350">
              <a:lnSpc>
                <a:spcPct val="130000"/>
              </a:lnSpc>
              <a:buFont typeface="+mj-lt"/>
              <a:buAutoNum type="arabicPeriod"/>
            </a:pPr>
            <a:r>
              <a:rPr lang="en-US" sz="1400" b="1" dirty="0">
                <a:solidFill>
                  <a:schemeClr val="tx1"/>
                </a:solidFill>
                <a:latin typeface="Open Sans"/>
                <a:cs typeface="Open Sans"/>
              </a:rPr>
              <a:t>Representativeness</a:t>
            </a:r>
          </a:p>
          <a:p>
            <a:pPr marL="633222" indent="-514350">
              <a:lnSpc>
                <a:spcPct val="130000"/>
              </a:lnSpc>
              <a:buFont typeface="+mj-lt"/>
              <a:buAutoNum type="arabicPeriod"/>
            </a:pPr>
            <a:r>
              <a:rPr lang="en-US" sz="1400" b="1" dirty="0">
                <a:solidFill>
                  <a:schemeClr val="tx1"/>
                </a:solidFill>
                <a:latin typeface="Open Sans"/>
                <a:cs typeface="Open Sans"/>
              </a:rPr>
              <a:t>Cumulativeness</a:t>
            </a:r>
          </a:p>
        </p:txBody>
      </p:sp>
      <p:sp>
        <p:nvSpPr>
          <p:cNvPr id="3" name="Content Placeholder 2"/>
          <p:cNvSpPr>
            <a:spLocks noGrp="1"/>
          </p:cNvSpPr>
          <p:nvPr>
            <p:ph sz="half" idx="2"/>
          </p:nvPr>
        </p:nvSpPr>
        <p:spPr>
          <a:xfrm>
            <a:off x="4572000" y="1977632"/>
            <a:ext cx="4020774" cy="3057098"/>
          </a:xfrm>
        </p:spPr>
        <p:txBody>
          <a:bodyPr>
            <a:normAutofit/>
          </a:bodyPr>
          <a:lstStyle/>
          <a:p>
            <a:pPr marL="633222" indent="-514350">
              <a:lnSpc>
                <a:spcPct val="130000"/>
              </a:lnSpc>
              <a:buFont typeface="+mj-lt"/>
              <a:buAutoNum type="arabicPeriod" startAt="6"/>
            </a:pPr>
            <a:r>
              <a:rPr lang="en-US" sz="1400" b="1" dirty="0">
                <a:solidFill>
                  <a:schemeClr val="tx1"/>
                </a:solidFill>
                <a:latin typeface="Open Sans"/>
                <a:cs typeface="Open Sans"/>
              </a:rPr>
              <a:t>Fairness</a:t>
            </a:r>
          </a:p>
          <a:p>
            <a:pPr marL="633222" indent="-514350">
              <a:lnSpc>
                <a:spcPct val="130000"/>
              </a:lnSpc>
              <a:buFont typeface="+mj-lt"/>
              <a:buAutoNum type="arabicPeriod" startAt="6"/>
            </a:pPr>
            <a:r>
              <a:rPr lang="en-US" sz="1400" b="1" dirty="0">
                <a:solidFill>
                  <a:schemeClr val="tx1"/>
                </a:solidFill>
                <a:latin typeface="Open Sans"/>
                <a:cs typeface="Open Sans"/>
              </a:rPr>
              <a:t>Stakeholder Interest</a:t>
            </a:r>
          </a:p>
          <a:p>
            <a:pPr marL="633222" indent="-514350">
              <a:lnSpc>
                <a:spcPct val="130000"/>
              </a:lnSpc>
              <a:buFont typeface="+mj-lt"/>
              <a:buAutoNum type="arabicPeriod" startAt="6"/>
            </a:pPr>
            <a:r>
              <a:rPr lang="en-US" sz="1400" b="1" dirty="0">
                <a:solidFill>
                  <a:schemeClr val="tx1"/>
                </a:solidFill>
                <a:latin typeface="Open Sans"/>
                <a:cs typeface="Open Sans"/>
              </a:rPr>
              <a:t>Benchmarks</a:t>
            </a:r>
          </a:p>
          <a:p>
            <a:pPr marL="633222" indent="-514350">
              <a:lnSpc>
                <a:spcPct val="130000"/>
              </a:lnSpc>
              <a:buFont typeface="+mj-lt"/>
              <a:buAutoNum type="arabicPeriod" startAt="6"/>
            </a:pPr>
            <a:r>
              <a:rPr lang="en-US" sz="1400" b="1" dirty="0">
                <a:solidFill>
                  <a:schemeClr val="tx1"/>
                </a:solidFill>
                <a:latin typeface="Open Sans"/>
                <a:cs typeface="Open Sans"/>
              </a:rPr>
              <a:t>Vulnerability to Manipulation</a:t>
            </a:r>
          </a:p>
          <a:p>
            <a:pPr marL="633222" indent="-514350">
              <a:lnSpc>
                <a:spcPct val="130000"/>
              </a:lnSpc>
              <a:buFont typeface="+mj-lt"/>
              <a:buAutoNum type="arabicPeriod" startAt="6"/>
            </a:pPr>
            <a:r>
              <a:rPr lang="en-US" sz="1400" b="1" dirty="0">
                <a:solidFill>
                  <a:schemeClr val="tx1"/>
                </a:solidFill>
                <a:latin typeface="Open Sans"/>
                <a:cs typeface="Open Sans"/>
              </a:rPr>
              <a:t>Actionability</a:t>
            </a:r>
          </a:p>
          <a:p>
            <a:pPr marL="342900" indent="-342900">
              <a:buFont typeface="+mj-lt"/>
              <a:buAutoNum type="arabicPeriod" startAt="6"/>
            </a:pPr>
            <a:endParaRPr lang="en-US" dirty="0"/>
          </a:p>
        </p:txBody>
      </p:sp>
      <p:sp>
        <p:nvSpPr>
          <p:cNvPr id="5" name="TextBox 4"/>
          <p:cNvSpPr txBox="1"/>
          <p:nvPr/>
        </p:nvSpPr>
        <p:spPr>
          <a:xfrm>
            <a:off x="594061" y="5739282"/>
            <a:ext cx="7983174" cy="369332"/>
          </a:xfrm>
          <a:prstGeom prst="rect">
            <a:avLst/>
          </a:prstGeom>
          <a:noFill/>
        </p:spPr>
        <p:txBody>
          <a:bodyPr wrap="square" rtlCol="0">
            <a:spAutoFit/>
          </a:bodyPr>
          <a:lstStyle/>
          <a:p>
            <a:r>
              <a:rPr lang="en-US" dirty="0">
                <a:solidFill>
                  <a:prstClr val="black"/>
                </a:solidFill>
              </a:rPr>
              <a:t>Article available at: </a:t>
            </a:r>
            <a:r>
              <a:rPr lang="en-US" dirty="0">
                <a:solidFill>
                  <a:srgbClr val="00B0F0"/>
                </a:solidFill>
                <a:hlinkClick r:id="rId3"/>
              </a:rPr>
              <a:t>http://caepnet.org/standards/commission-on-standards</a:t>
            </a:r>
            <a:endParaRPr lang="en-US" dirty="0">
              <a:solidFill>
                <a:srgbClr val="00B0F0"/>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xmlns="" val="0"/>
              </a:ext>
            </a:extLst>
          </a:blip>
          <a:srcRect b="15214"/>
          <a:stretch/>
        </p:blipFill>
        <p:spPr>
          <a:xfrm>
            <a:off x="6391276" y="186655"/>
            <a:ext cx="1023937" cy="1086425"/>
          </a:xfrm>
          <a:prstGeom prst="rect">
            <a:avLst/>
          </a:prstGeom>
        </p:spPr>
      </p:pic>
    </p:spTree>
    <p:extLst>
      <p:ext uri="{BB962C8B-B14F-4D97-AF65-F5344CB8AC3E}">
        <p14:creationId xmlns:p14="http://schemas.microsoft.com/office/powerpoint/2010/main" xmlns="" val="2614828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58"/>
            <a:ext cx="9144000" cy="906294"/>
          </a:xfrm>
        </p:spPr>
        <p:txBody>
          <a:bodyPr/>
          <a:lstStyle/>
          <a:p>
            <a:pPr algn="ctr"/>
            <a:r>
              <a:rPr lang="en-US" b="1" dirty="0" smtClean="0">
                <a:solidFill>
                  <a:schemeClr val="tx1"/>
                </a:solidFill>
              </a:rPr>
              <a:t>Proposed Action Plan and Timeline for CAEP</a:t>
            </a:r>
            <a:endParaRPr lang="en-US" b="1" dirty="0">
              <a:solidFill>
                <a:schemeClr val="tx1"/>
              </a:solidFill>
            </a:endParaRPr>
          </a:p>
        </p:txBody>
      </p:sp>
      <p:sp>
        <p:nvSpPr>
          <p:cNvPr id="3" name="Content Placeholder 2"/>
          <p:cNvSpPr>
            <a:spLocks noGrp="1"/>
          </p:cNvSpPr>
          <p:nvPr>
            <p:ph idx="1"/>
          </p:nvPr>
        </p:nvSpPr>
        <p:spPr>
          <a:xfrm>
            <a:off x="0" y="979998"/>
            <a:ext cx="9144000" cy="5032080"/>
          </a:xfrm>
        </p:spPr>
        <p:txBody>
          <a:bodyPr>
            <a:normAutofit fontScale="70000" lnSpcReduction="20000"/>
          </a:bodyPr>
          <a:lstStyle/>
          <a:p>
            <a:pPr marL="0" indent="0" algn="ctr">
              <a:buNone/>
            </a:pPr>
            <a:r>
              <a:rPr lang="en-US" sz="2600" b="1" dirty="0" smtClean="0">
                <a:solidFill>
                  <a:schemeClr val="tx1"/>
                </a:solidFill>
              </a:rPr>
              <a:t>Immediately/As Soon As Possible</a:t>
            </a:r>
          </a:p>
          <a:p>
            <a:r>
              <a:rPr lang="en-US" sz="2600" b="1" dirty="0" smtClean="0">
                <a:solidFill>
                  <a:schemeClr val="tx1"/>
                </a:solidFill>
              </a:rPr>
              <a:t>Review current programs and conduct curriculum and assessment gap analysis</a:t>
            </a:r>
          </a:p>
          <a:p>
            <a:r>
              <a:rPr lang="en-US" sz="2600" b="1" dirty="0" smtClean="0">
                <a:solidFill>
                  <a:schemeClr val="tx1"/>
                </a:solidFill>
              </a:rPr>
              <a:t>Add alignment of course objectives and key assessments to InTASC standards (and/or the four categories of InTASC standards)</a:t>
            </a:r>
          </a:p>
          <a:p>
            <a:r>
              <a:rPr lang="en-US" sz="2600" b="1" dirty="0" smtClean="0">
                <a:solidFill>
                  <a:schemeClr val="tx1"/>
                </a:solidFill>
              </a:rPr>
              <a:t>Review current enrollment data and analyze recent trends to assess EPP’s current impact on workforce diversity and high needs</a:t>
            </a:r>
          </a:p>
          <a:p>
            <a:r>
              <a:rPr lang="en-US" sz="2600" b="1" dirty="0" smtClean="0">
                <a:solidFill>
                  <a:schemeClr val="tx1"/>
                </a:solidFill>
              </a:rPr>
              <a:t>Conduct a diversity and high needs analysis for your service area</a:t>
            </a:r>
          </a:p>
          <a:p>
            <a:r>
              <a:rPr lang="en-US" sz="2600" b="1" dirty="0" smtClean="0">
                <a:solidFill>
                  <a:schemeClr val="tx1"/>
                </a:solidFill>
              </a:rPr>
              <a:t>Establish 5-7 year recruitment plan</a:t>
            </a:r>
          </a:p>
          <a:p>
            <a:r>
              <a:rPr lang="en-US" sz="2600" b="1" dirty="0" smtClean="0">
                <a:solidFill>
                  <a:schemeClr val="tx1"/>
                </a:solidFill>
              </a:rPr>
              <a:t>Review current assessment system structure, policies, and procedures and update  as needed</a:t>
            </a:r>
          </a:p>
          <a:p>
            <a:r>
              <a:rPr lang="en-US" sz="2600" b="1" dirty="0" smtClean="0">
                <a:solidFill>
                  <a:schemeClr val="tx1"/>
                </a:solidFill>
              </a:rPr>
              <a:t>Review engagement of P-12 partners and conduct gap analysis</a:t>
            </a:r>
          </a:p>
          <a:p>
            <a:r>
              <a:rPr lang="en-US" sz="2600" b="1" dirty="0" smtClean="0">
                <a:solidFill>
                  <a:schemeClr val="tx1"/>
                </a:solidFill>
              </a:rPr>
              <a:t>Review availability of impact and effectiveness data on program completers; initiate plan to create or expand availability of these data</a:t>
            </a:r>
            <a:endParaRPr lang="en-US" sz="2600" b="1" dirty="0">
              <a:solidFill>
                <a:schemeClr val="tx1"/>
              </a:solidFill>
            </a:endParaRPr>
          </a:p>
        </p:txBody>
      </p:sp>
    </p:spTree>
    <p:extLst>
      <p:ext uri="{BB962C8B-B14F-4D97-AF65-F5344CB8AC3E}">
        <p14:creationId xmlns:p14="http://schemas.microsoft.com/office/powerpoint/2010/main" xmlns="" val="615420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58"/>
            <a:ext cx="9144000" cy="906294"/>
          </a:xfrm>
        </p:spPr>
        <p:txBody>
          <a:bodyPr/>
          <a:lstStyle/>
          <a:p>
            <a:pPr algn="ctr"/>
            <a:r>
              <a:rPr lang="en-US" b="1" dirty="0">
                <a:solidFill>
                  <a:schemeClr val="tx1"/>
                </a:solidFill>
              </a:rPr>
              <a:t>Proposed Action Plan and </a:t>
            </a:r>
            <a:r>
              <a:rPr lang="en-US" b="1" dirty="0" smtClean="0">
                <a:solidFill>
                  <a:schemeClr val="tx1"/>
                </a:solidFill>
              </a:rPr>
              <a:t>Timeline </a:t>
            </a:r>
            <a:r>
              <a:rPr lang="en-US" b="1" dirty="0">
                <a:solidFill>
                  <a:schemeClr val="tx1"/>
                </a:solidFill>
              </a:rPr>
              <a:t>for CAEP</a:t>
            </a:r>
          </a:p>
        </p:txBody>
      </p:sp>
      <p:sp>
        <p:nvSpPr>
          <p:cNvPr id="3" name="Content Placeholder 2"/>
          <p:cNvSpPr>
            <a:spLocks noGrp="1"/>
          </p:cNvSpPr>
          <p:nvPr>
            <p:ph idx="1"/>
          </p:nvPr>
        </p:nvSpPr>
        <p:spPr>
          <a:xfrm>
            <a:off x="0" y="834189"/>
            <a:ext cx="9144000" cy="5293895"/>
          </a:xfrm>
        </p:spPr>
        <p:txBody>
          <a:bodyPr>
            <a:normAutofit fontScale="85000" lnSpcReduction="20000"/>
          </a:bodyPr>
          <a:lstStyle/>
          <a:p>
            <a:pPr marL="0" indent="0" algn="ctr">
              <a:buNone/>
            </a:pPr>
            <a:r>
              <a:rPr lang="en-US" sz="2600" b="1" dirty="0" smtClean="0">
                <a:solidFill>
                  <a:schemeClr val="tx1"/>
                </a:solidFill>
              </a:rPr>
              <a:t>Three Years Prior to Next Site Visit</a:t>
            </a:r>
          </a:p>
          <a:p>
            <a:r>
              <a:rPr lang="en-US" sz="2600" b="1" dirty="0" smtClean="0">
                <a:solidFill>
                  <a:schemeClr val="tx1"/>
                </a:solidFill>
              </a:rPr>
              <a:t>Enhance P-12 partnerships to ensure proactive engagement in:</a:t>
            </a:r>
          </a:p>
          <a:p>
            <a:pPr lvl="1"/>
            <a:r>
              <a:rPr lang="en-US" sz="2300" b="1" dirty="0" smtClean="0">
                <a:solidFill>
                  <a:schemeClr val="tx1"/>
                </a:solidFill>
              </a:rPr>
              <a:t>The design of clinical experiences and assessments</a:t>
            </a:r>
          </a:p>
          <a:p>
            <a:pPr lvl="1"/>
            <a:r>
              <a:rPr lang="en-US" sz="2300" b="1" dirty="0" smtClean="0">
                <a:solidFill>
                  <a:schemeClr val="tx1"/>
                </a:solidFill>
              </a:rPr>
              <a:t>The review of candidate performance data and decisions about resulting quality enhancement initiatives</a:t>
            </a:r>
          </a:p>
          <a:p>
            <a:pPr lvl="1"/>
            <a:r>
              <a:rPr lang="en-US" sz="2300" b="1" dirty="0" smtClean="0">
                <a:solidFill>
                  <a:schemeClr val="tx1"/>
                </a:solidFill>
              </a:rPr>
              <a:t>The co-selection of school- and university-based clinical faculty</a:t>
            </a:r>
          </a:p>
          <a:p>
            <a:pPr lvl="1"/>
            <a:r>
              <a:rPr lang="en-US" sz="2300" b="1" dirty="0" smtClean="0">
                <a:solidFill>
                  <a:schemeClr val="tx1"/>
                </a:solidFill>
              </a:rPr>
              <a:t>At least two formal collaborations annually</a:t>
            </a:r>
          </a:p>
          <a:p>
            <a:r>
              <a:rPr lang="en-US" sz="2600" b="1" dirty="0" smtClean="0">
                <a:solidFill>
                  <a:schemeClr val="tx1"/>
                </a:solidFill>
              </a:rPr>
              <a:t>Review or establish program-level curriculum and assessment maps</a:t>
            </a:r>
          </a:p>
          <a:p>
            <a:r>
              <a:rPr lang="en-US" sz="2600" b="1" dirty="0" smtClean="0">
                <a:solidFill>
                  <a:schemeClr val="tx1"/>
                </a:solidFill>
              </a:rPr>
              <a:t>Train faculty on rubric design and revise key assessments (EPP-wide and program-specific) as needed</a:t>
            </a:r>
          </a:p>
          <a:p>
            <a:r>
              <a:rPr lang="en-US" sz="2600" b="1" dirty="0" smtClean="0">
                <a:solidFill>
                  <a:schemeClr val="tx1"/>
                </a:solidFill>
              </a:rPr>
              <a:t>Review EPP-created alumni and employer surveys and revise as needed</a:t>
            </a:r>
          </a:p>
          <a:p>
            <a:r>
              <a:rPr lang="en-US" sz="2600" b="1" dirty="0" smtClean="0">
                <a:solidFill>
                  <a:schemeClr val="tx1"/>
                </a:solidFill>
              </a:rPr>
              <a:t>Initiate semi-annual EPP and program assessment meetings</a:t>
            </a:r>
          </a:p>
          <a:p>
            <a:r>
              <a:rPr lang="en-US" sz="2600" b="1" dirty="0" smtClean="0">
                <a:solidFill>
                  <a:schemeClr val="tx1"/>
                </a:solidFill>
              </a:rPr>
              <a:t>Establish a CAEP steering committee </a:t>
            </a:r>
          </a:p>
        </p:txBody>
      </p:sp>
    </p:spTree>
    <p:extLst>
      <p:ext uri="{BB962C8B-B14F-4D97-AF65-F5344CB8AC3E}">
        <p14:creationId xmlns:p14="http://schemas.microsoft.com/office/powerpoint/2010/main" xmlns="" val="1484038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58"/>
            <a:ext cx="9144000" cy="906294"/>
          </a:xfrm>
        </p:spPr>
        <p:txBody>
          <a:bodyPr/>
          <a:lstStyle/>
          <a:p>
            <a:pPr algn="ctr"/>
            <a:r>
              <a:rPr lang="en-US" b="1" dirty="0">
                <a:solidFill>
                  <a:schemeClr val="tx1"/>
                </a:solidFill>
              </a:rPr>
              <a:t>Proposed Action Plan and </a:t>
            </a:r>
            <a:r>
              <a:rPr lang="en-US" b="1" dirty="0" smtClean="0">
                <a:solidFill>
                  <a:schemeClr val="tx1"/>
                </a:solidFill>
              </a:rPr>
              <a:t>Timeline </a:t>
            </a:r>
            <a:r>
              <a:rPr lang="en-US" b="1" dirty="0">
                <a:solidFill>
                  <a:schemeClr val="tx1"/>
                </a:solidFill>
              </a:rPr>
              <a:t>for CAEP</a:t>
            </a:r>
          </a:p>
        </p:txBody>
      </p:sp>
      <p:sp>
        <p:nvSpPr>
          <p:cNvPr id="3" name="Content Placeholder 2"/>
          <p:cNvSpPr>
            <a:spLocks noGrp="1"/>
          </p:cNvSpPr>
          <p:nvPr>
            <p:ph idx="1"/>
          </p:nvPr>
        </p:nvSpPr>
        <p:spPr>
          <a:xfrm>
            <a:off x="0" y="979998"/>
            <a:ext cx="9144000" cy="5032080"/>
          </a:xfrm>
        </p:spPr>
        <p:txBody>
          <a:bodyPr>
            <a:normAutofit fontScale="92500"/>
          </a:bodyPr>
          <a:lstStyle/>
          <a:p>
            <a:pPr marL="0" indent="0" algn="ctr">
              <a:buNone/>
            </a:pPr>
            <a:r>
              <a:rPr lang="en-US" sz="2600" b="1" dirty="0" smtClean="0">
                <a:solidFill>
                  <a:schemeClr val="tx1"/>
                </a:solidFill>
              </a:rPr>
              <a:t>Two and a Half Years Prior to Next Site Visit</a:t>
            </a:r>
          </a:p>
          <a:p>
            <a:r>
              <a:rPr lang="en-US" sz="2600" b="1" dirty="0" smtClean="0">
                <a:solidFill>
                  <a:schemeClr val="tx1"/>
                </a:solidFill>
              </a:rPr>
              <a:t>Conduct norming/calibration and assessor training for all new/revised key assessment rubrics (EPP-wide and program-specific)</a:t>
            </a:r>
          </a:p>
          <a:p>
            <a:r>
              <a:rPr lang="en-US" sz="2600" b="1" dirty="0" smtClean="0">
                <a:solidFill>
                  <a:schemeClr val="tx1"/>
                </a:solidFill>
              </a:rPr>
              <a:t>Pilot all new/revised key assessment rubrics (EPP-wide and program-specific)</a:t>
            </a:r>
          </a:p>
          <a:p>
            <a:r>
              <a:rPr lang="en-US" sz="2600" dirty="0" smtClean="0">
                <a:solidFill>
                  <a:schemeClr val="tx1"/>
                </a:solidFill>
              </a:rPr>
              <a:t>Conduct formal P-12 partnership collaboration activity (e.g., advisory group meeting, focus group, etc.)</a:t>
            </a:r>
          </a:p>
          <a:p>
            <a:r>
              <a:rPr lang="en-US" sz="2600" b="1" dirty="0" smtClean="0">
                <a:solidFill>
                  <a:schemeClr val="tx1"/>
                </a:solidFill>
              </a:rPr>
              <a:t>Implement plans to expand collection of data on completer impact and effectiveness</a:t>
            </a:r>
          </a:p>
          <a:p>
            <a:r>
              <a:rPr lang="en-US" sz="2600" dirty="0" smtClean="0">
                <a:solidFill>
                  <a:schemeClr val="tx1"/>
                </a:solidFill>
              </a:rPr>
              <a:t>Conduct EPP- and program-level assessment meetings</a:t>
            </a:r>
          </a:p>
          <a:p>
            <a:endParaRPr lang="en-US" sz="2600" dirty="0" smtClean="0">
              <a:solidFill>
                <a:schemeClr val="tx1"/>
              </a:solidFill>
            </a:endParaRPr>
          </a:p>
        </p:txBody>
      </p:sp>
    </p:spTree>
    <p:extLst>
      <p:ext uri="{BB962C8B-B14F-4D97-AF65-F5344CB8AC3E}">
        <p14:creationId xmlns:p14="http://schemas.microsoft.com/office/powerpoint/2010/main" xmlns="" val="2124525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58"/>
            <a:ext cx="9144000" cy="906294"/>
          </a:xfrm>
        </p:spPr>
        <p:txBody>
          <a:bodyPr/>
          <a:lstStyle/>
          <a:p>
            <a:pPr algn="ctr"/>
            <a:r>
              <a:rPr lang="en-US" b="1" dirty="0">
                <a:solidFill>
                  <a:schemeClr val="tx1"/>
                </a:solidFill>
              </a:rPr>
              <a:t>Proposed Action Plan and </a:t>
            </a:r>
            <a:r>
              <a:rPr lang="en-US" b="1" dirty="0" smtClean="0">
                <a:solidFill>
                  <a:schemeClr val="tx1"/>
                </a:solidFill>
              </a:rPr>
              <a:t>Timeline </a:t>
            </a:r>
            <a:r>
              <a:rPr lang="en-US" b="1" dirty="0">
                <a:solidFill>
                  <a:schemeClr val="tx1"/>
                </a:solidFill>
              </a:rPr>
              <a:t>for CAEP</a:t>
            </a:r>
          </a:p>
        </p:txBody>
      </p:sp>
      <p:sp>
        <p:nvSpPr>
          <p:cNvPr id="3" name="Content Placeholder 2"/>
          <p:cNvSpPr>
            <a:spLocks noGrp="1"/>
          </p:cNvSpPr>
          <p:nvPr>
            <p:ph idx="1"/>
          </p:nvPr>
        </p:nvSpPr>
        <p:spPr>
          <a:xfrm>
            <a:off x="0" y="979998"/>
            <a:ext cx="9144000" cy="5032080"/>
          </a:xfrm>
        </p:spPr>
        <p:txBody>
          <a:bodyPr>
            <a:normAutofit/>
          </a:bodyPr>
          <a:lstStyle/>
          <a:p>
            <a:pPr marL="0" indent="0" algn="ctr">
              <a:buNone/>
            </a:pPr>
            <a:r>
              <a:rPr lang="en-US" sz="2600" b="1" dirty="0" smtClean="0">
                <a:solidFill>
                  <a:schemeClr val="tx1"/>
                </a:solidFill>
              </a:rPr>
              <a:t>Two Years Prior to Next Site Visit</a:t>
            </a:r>
          </a:p>
          <a:p>
            <a:r>
              <a:rPr lang="en-US" sz="2600" b="1" dirty="0" smtClean="0">
                <a:solidFill>
                  <a:schemeClr val="tx1"/>
                </a:solidFill>
              </a:rPr>
              <a:t>Implement new/revised rubrics</a:t>
            </a:r>
          </a:p>
          <a:p>
            <a:r>
              <a:rPr lang="en-US" sz="2600" dirty="0">
                <a:solidFill>
                  <a:schemeClr val="tx1"/>
                </a:solidFill>
              </a:rPr>
              <a:t>Conduct formal P-12 partnership collaboration activity (e.g., advisory group meeting, focus group, etc</a:t>
            </a:r>
            <a:r>
              <a:rPr lang="en-US" sz="2600" dirty="0" smtClean="0">
                <a:solidFill>
                  <a:schemeClr val="tx1"/>
                </a:solidFill>
              </a:rPr>
              <a:t>.)</a:t>
            </a:r>
          </a:p>
          <a:p>
            <a:r>
              <a:rPr lang="en-US" sz="2600" dirty="0">
                <a:solidFill>
                  <a:schemeClr val="tx1"/>
                </a:solidFill>
              </a:rPr>
              <a:t>Conduct EPP- and program-level assessment meetings</a:t>
            </a:r>
          </a:p>
          <a:p>
            <a:endParaRPr lang="en-US" sz="2600" dirty="0">
              <a:solidFill>
                <a:schemeClr val="tx1"/>
              </a:solidFill>
            </a:endParaRPr>
          </a:p>
          <a:p>
            <a:endParaRPr lang="en-US" sz="2600" dirty="0" smtClean="0">
              <a:solidFill>
                <a:schemeClr val="tx1"/>
              </a:solidFill>
            </a:endParaRPr>
          </a:p>
        </p:txBody>
      </p:sp>
    </p:spTree>
    <p:extLst>
      <p:ext uri="{BB962C8B-B14F-4D97-AF65-F5344CB8AC3E}">
        <p14:creationId xmlns:p14="http://schemas.microsoft.com/office/powerpoint/2010/main" xmlns="" val="3373649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58"/>
            <a:ext cx="9144000" cy="906294"/>
          </a:xfrm>
        </p:spPr>
        <p:txBody>
          <a:bodyPr/>
          <a:lstStyle/>
          <a:p>
            <a:pPr algn="ctr"/>
            <a:r>
              <a:rPr lang="en-US" b="1" dirty="0">
                <a:solidFill>
                  <a:schemeClr val="tx1"/>
                </a:solidFill>
              </a:rPr>
              <a:t>Proposed Action Plan and </a:t>
            </a:r>
            <a:r>
              <a:rPr lang="en-US" b="1" dirty="0" smtClean="0">
                <a:solidFill>
                  <a:schemeClr val="tx1"/>
                </a:solidFill>
              </a:rPr>
              <a:t>Timeline </a:t>
            </a:r>
            <a:r>
              <a:rPr lang="en-US" b="1" dirty="0">
                <a:solidFill>
                  <a:schemeClr val="tx1"/>
                </a:solidFill>
              </a:rPr>
              <a:t>for CAEP</a:t>
            </a:r>
          </a:p>
        </p:txBody>
      </p:sp>
      <p:sp>
        <p:nvSpPr>
          <p:cNvPr id="3" name="Content Placeholder 2"/>
          <p:cNvSpPr>
            <a:spLocks noGrp="1"/>
          </p:cNvSpPr>
          <p:nvPr>
            <p:ph idx="1"/>
          </p:nvPr>
        </p:nvSpPr>
        <p:spPr>
          <a:xfrm>
            <a:off x="0" y="979998"/>
            <a:ext cx="9144000" cy="5032080"/>
          </a:xfrm>
        </p:spPr>
        <p:txBody>
          <a:bodyPr>
            <a:normAutofit/>
          </a:bodyPr>
          <a:lstStyle/>
          <a:p>
            <a:pPr marL="0" indent="0" algn="ctr">
              <a:buNone/>
            </a:pPr>
            <a:r>
              <a:rPr lang="en-US" sz="2600" b="1" dirty="0" smtClean="0">
                <a:solidFill>
                  <a:schemeClr val="tx1"/>
                </a:solidFill>
              </a:rPr>
              <a:t>One and a Half Years Prior to Next Site Visit</a:t>
            </a:r>
          </a:p>
          <a:p>
            <a:r>
              <a:rPr lang="en-US" sz="2600" dirty="0" smtClean="0">
                <a:solidFill>
                  <a:schemeClr val="tx1"/>
                </a:solidFill>
              </a:rPr>
              <a:t>Conduct </a:t>
            </a:r>
            <a:r>
              <a:rPr lang="en-US" sz="2600" dirty="0">
                <a:solidFill>
                  <a:schemeClr val="tx1"/>
                </a:solidFill>
              </a:rPr>
              <a:t>formal P-12 partnership collaboration activity (e.g., advisory group meeting, focus group, etc</a:t>
            </a:r>
            <a:r>
              <a:rPr lang="en-US" sz="2600" dirty="0" smtClean="0">
                <a:solidFill>
                  <a:schemeClr val="tx1"/>
                </a:solidFill>
              </a:rPr>
              <a:t>.)</a:t>
            </a:r>
          </a:p>
          <a:p>
            <a:r>
              <a:rPr lang="en-US" sz="2600" dirty="0">
                <a:solidFill>
                  <a:schemeClr val="tx1"/>
                </a:solidFill>
              </a:rPr>
              <a:t>Conduct EPP- and program-level assessment meetings</a:t>
            </a:r>
          </a:p>
          <a:p>
            <a:endParaRPr lang="en-US" sz="2600" dirty="0">
              <a:solidFill>
                <a:schemeClr val="tx1"/>
              </a:solidFill>
            </a:endParaRPr>
          </a:p>
          <a:p>
            <a:endParaRPr lang="en-US" sz="2600" dirty="0" smtClean="0">
              <a:solidFill>
                <a:schemeClr val="tx1"/>
              </a:solidFill>
            </a:endParaRPr>
          </a:p>
        </p:txBody>
      </p:sp>
    </p:spTree>
    <p:extLst>
      <p:ext uri="{BB962C8B-B14F-4D97-AF65-F5344CB8AC3E}">
        <p14:creationId xmlns:p14="http://schemas.microsoft.com/office/powerpoint/2010/main" xmlns="" val="2018480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58"/>
            <a:ext cx="9144000" cy="906294"/>
          </a:xfrm>
        </p:spPr>
        <p:txBody>
          <a:bodyPr/>
          <a:lstStyle/>
          <a:p>
            <a:pPr algn="ctr"/>
            <a:r>
              <a:rPr lang="en-US" b="1" dirty="0">
                <a:solidFill>
                  <a:schemeClr val="tx1"/>
                </a:solidFill>
              </a:rPr>
              <a:t>Proposed Action Plan and </a:t>
            </a:r>
            <a:r>
              <a:rPr lang="en-US" b="1" dirty="0" smtClean="0">
                <a:solidFill>
                  <a:schemeClr val="tx1"/>
                </a:solidFill>
              </a:rPr>
              <a:t>Timeline </a:t>
            </a:r>
            <a:r>
              <a:rPr lang="en-US" b="1" dirty="0">
                <a:solidFill>
                  <a:schemeClr val="tx1"/>
                </a:solidFill>
              </a:rPr>
              <a:t>for CAEP</a:t>
            </a:r>
          </a:p>
        </p:txBody>
      </p:sp>
      <p:sp>
        <p:nvSpPr>
          <p:cNvPr id="3" name="Content Placeholder 2"/>
          <p:cNvSpPr>
            <a:spLocks noGrp="1"/>
          </p:cNvSpPr>
          <p:nvPr>
            <p:ph idx="1"/>
          </p:nvPr>
        </p:nvSpPr>
        <p:spPr>
          <a:xfrm>
            <a:off x="0" y="979998"/>
            <a:ext cx="9144000" cy="5032080"/>
          </a:xfrm>
        </p:spPr>
        <p:txBody>
          <a:bodyPr>
            <a:normAutofit lnSpcReduction="10000"/>
          </a:bodyPr>
          <a:lstStyle/>
          <a:p>
            <a:pPr marL="0" indent="0" algn="ctr">
              <a:buNone/>
            </a:pPr>
            <a:r>
              <a:rPr lang="en-US" sz="2600" b="1" dirty="0" smtClean="0">
                <a:solidFill>
                  <a:schemeClr val="tx1"/>
                </a:solidFill>
              </a:rPr>
              <a:t>One Year Prior to Next Site Visit</a:t>
            </a:r>
          </a:p>
          <a:p>
            <a:r>
              <a:rPr lang="en-US" sz="2600" dirty="0" smtClean="0">
                <a:solidFill>
                  <a:schemeClr val="tx1"/>
                </a:solidFill>
              </a:rPr>
              <a:t>Conduct </a:t>
            </a:r>
            <a:r>
              <a:rPr lang="en-US" sz="2600" dirty="0">
                <a:solidFill>
                  <a:schemeClr val="tx1"/>
                </a:solidFill>
              </a:rPr>
              <a:t>formal P-12 partnership collaboration activity (e.g., advisory group meeting, focus group, etc</a:t>
            </a:r>
            <a:r>
              <a:rPr lang="en-US" sz="2600" dirty="0" smtClean="0">
                <a:solidFill>
                  <a:schemeClr val="tx1"/>
                </a:solidFill>
              </a:rPr>
              <a:t>.)</a:t>
            </a:r>
          </a:p>
          <a:p>
            <a:r>
              <a:rPr lang="en-US" sz="2600" dirty="0">
                <a:solidFill>
                  <a:schemeClr val="tx1"/>
                </a:solidFill>
              </a:rPr>
              <a:t>Conduct EPP- and program-level assessment </a:t>
            </a:r>
            <a:r>
              <a:rPr lang="en-US" sz="2600" dirty="0" smtClean="0">
                <a:solidFill>
                  <a:schemeClr val="tx1"/>
                </a:solidFill>
              </a:rPr>
              <a:t>meetings</a:t>
            </a:r>
          </a:p>
          <a:p>
            <a:r>
              <a:rPr lang="en-US" sz="2600" b="1" dirty="0" smtClean="0">
                <a:solidFill>
                  <a:schemeClr val="tx1"/>
                </a:solidFill>
              </a:rPr>
              <a:t>Ensure that all EPP information in AIMS is accurate (current) and complete</a:t>
            </a:r>
            <a:endParaRPr lang="en-US" sz="2600" b="1" dirty="0">
              <a:solidFill>
                <a:schemeClr val="tx1"/>
              </a:solidFill>
            </a:endParaRPr>
          </a:p>
          <a:p>
            <a:pPr marL="0" indent="0" algn="ctr">
              <a:buNone/>
            </a:pPr>
            <a:r>
              <a:rPr lang="en-US" sz="2600" b="1" dirty="0">
                <a:solidFill>
                  <a:schemeClr val="tx1"/>
                </a:solidFill>
              </a:rPr>
              <a:t>Eight Months Prior to Next Site Visit</a:t>
            </a:r>
          </a:p>
          <a:p>
            <a:r>
              <a:rPr lang="en-US" sz="2600" b="1" dirty="0">
                <a:solidFill>
                  <a:schemeClr val="tx1"/>
                </a:solidFill>
              </a:rPr>
              <a:t>Submit Self Study Report to CAEP</a:t>
            </a:r>
          </a:p>
          <a:p>
            <a:r>
              <a:rPr lang="en-US" sz="2600" b="1" dirty="0">
                <a:solidFill>
                  <a:schemeClr val="tx1"/>
                </a:solidFill>
              </a:rPr>
              <a:t>Distribute call-for-comment announcement</a:t>
            </a:r>
          </a:p>
          <a:p>
            <a:endParaRPr lang="en-US" sz="2600" dirty="0">
              <a:solidFill>
                <a:schemeClr val="tx1"/>
              </a:solidFill>
            </a:endParaRPr>
          </a:p>
          <a:p>
            <a:endParaRPr lang="en-US" sz="2600" dirty="0" smtClean="0">
              <a:solidFill>
                <a:schemeClr val="tx1"/>
              </a:solidFill>
            </a:endParaRPr>
          </a:p>
        </p:txBody>
      </p:sp>
    </p:spTree>
    <p:extLst>
      <p:ext uri="{BB962C8B-B14F-4D97-AF65-F5344CB8AC3E}">
        <p14:creationId xmlns:p14="http://schemas.microsoft.com/office/powerpoint/2010/main" xmlns="" val="2023038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58"/>
            <a:ext cx="9144000" cy="906294"/>
          </a:xfrm>
        </p:spPr>
        <p:txBody>
          <a:bodyPr/>
          <a:lstStyle/>
          <a:p>
            <a:pPr algn="ctr"/>
            <a:r>
              <a:rPr lang="en-US" b="1" dirty="0">
                <a:solidFill>
                  <a:schemeClr val="tx1"/>
                </a:solidFill>
              </a:rPr>
              <a:t>Proposed Action Plan and </a:t>
            </a:r>
            <a:r>
              <a:rPr lang="en-US" b="1" dirty="0" smtClean="0">
                <a:solidFill>
                  <a:schemeClr val="tx1"/>
                </a:solidFill>
              </a:rPr>
              <a:t>Timeline </a:t>
            </a:r>
            <a:r>
              <a:rPr lang="en-US" b="1" dirty="0">
                <a:solidFill>
                  <a:schemeClr val="tx1"/>
                </a:solidFill>
              </a:rPr>
              <a:t>for CAEP</a:t>
            </a:r>
          </a:p>
        </p:txBody>
      </p:sp>
      <p:sp>
        <p:nvSpPr>
          <p:cNvPr id="3" name="Content Placeholder 2"/>
          <p:cNvSpPr>
            <a:spLocks noGrp="1"/>
          </p:cNvSpPr>
          <p:nvPr>
            <p:ph idx="1"/>
          </p:nvPr>
        </p:nvSpPr>
        <p:spPr>
          <a:xfrm>
            <a:off x="0" y="979998"/>
            <a:ext cx="9144000" cy="5032080"/>
          </a:xfrm>
        </p:spPr>
        <p:txBody>
          <a:bodyPr>
            <a:normAutofit/>
          </a:bodyPr>
          <a:lstStyle/>
          <a:p>
            <a:pPr marL="0" indent="0" algn="ctr">
              <a:buNone/>
            </a:pPr>
            <a:r>
              <a:rPr lang="en-US" sz="2600" b="1" dirty="0" smtClean="0">
                <a:solidFill>
                  <a:schemeClr val="tx1"/>
                </a:solidFill>
              </a:rPr>
              <a:t>Six Months Prior to Next Site Visit</a:t>
            </a:r>
          </a:p>
          <a:p>
            <a:r>
              <a:rPr lang="en-US" sz="2600" dirty="0" smtClean="0">
                <a:solidFill>
                  <a:schemeClr val="tx1"/>
                </a:solidFill>
              </a:rPr>
              <a:t>Conduct </a:t>
            </a:r>
            <a:r>
              <a:rPr lang="en-US" sz="2600" dirty="0">
                <a:solidFill>
                  <a:schemeClr val="tx1"/>
                </a:solidFill>
              </a:rPr>
              <a:t>formal P-12 partnership collaboration activity (e.g., advisory group meeting, focus group, etc</a:t>
            </a:r>
            <a:r>
              <a:rPr lang="en-US" sz="2600" dirty="0" smtClean="0">
                <a:solidFill>
                  <a:schemeClr val="tx1"/>
                </a:solidFill>
              </a:rPr>
              <a:t>.)</a:t>
            </a:r>
          </a:p>
          <a:p>
            <a:r>
              <a:rPr lang="en-US" sz="2600" dirty="0">
                <a:solidFill>
                  <a:schemeClr val="tx1"/>
                </a:solidFill>
              </a:rPr>
              <a:t>Conduct EPP- and program-level assessment </a:t>
            </a:r>
            <a:r>
              <a:rPr lang="en-US" sz="2600" dirty="0" smtClean="0">
                <a:solidFill>
                  <a:schemeClr val="tx1"/>
                </a:solidFill>
              </a:rPr>
              <a:t>meetings</a:t>
            </a:r>
          </a:p>
          <a:p>
            <a:r>
              <a:rPr lang="en-US" sz="2600" dirty="0" smtClean="0">
                <a:solidFill>
                  <a:schemeClr val="tx1"/>
                </a:solidFill>
              </a:rPr>
              <a:t>Deadline for distributing call-for-comment announcement</a:t>
            </a:r>
            <a:endParaRPr lang="en-US" sz="2600" dirty="0">
              <a:solidFill>
                <a:schemeClr val="tx1"/>
              </a:solidFill>
            </a:endParaRPr>
          </a:p>
          <a:p>
            <a:pPr marL="0" indent="0" algn="ctr">
              <a:buNone/>
            </a:pPr>
            <a:r>
              <a:rPr lang="en-US" sz="2600" b="1" dirty="0" smtClean="0">
                <a:solidFill>
                  <a:schemeClr val="tx1"/>
                </a:solidFill>
              </a:rPr>
              <a:t>Two </a:t>
            </a:r>
            <a:r>
              <a:rPr lang="en-US" sz="2600" b="1" dirty="0">
                <a:solidFill>
                  <a:schemeClr val="tx1"/>
                </a:solidFill>
              </a:rPr>
              <a:t>Months Prior to Next Site Visit</a:t>
            </a:r>
          </a:p>
          <a:p>
            <a:r>
              <a:rPr lang="en-US" sz="2600" b="1" dirty="0">
                <a:solidFill>
                  <a:schemeClr val="tx1"/>
                </a:solidFill>
              </a:rPr>
              <a:t>Submit Self Study Addendum/response to Formative Feedback Report and any additional requested evidence to CAEP</a:t>
            </a:r>
          </a:p>
          <a:p>
            <a:endParaRPr lang="en-US" sz="2600" b="1" dirty="0" smtClean="0">
              <a:solidFill>
                <a:schemeClr val="tx1"/>
              </a:solidFill>
            </a:endParaRPr>
          </a:p>
        </p:txBody>
      </p:sp>
    </p:spTree>
    <p:extLst>
      <p:ext uri="{BB962C8B-B14F-4D97-AF65-F5344CB8AC3E}">
        <p14:creationId xmlns:p14="http://schemas.microsoft.com/office/powerpoint/2010/main" xmlns="" val="3986040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349533"/>
            <a:ext cx="9144000" cy="575467"/>
          </a:xfrm>
        </p:spPr>
        <p:txBody>
          <a:bodyPr>
            <a:noAutofit/>
          </a:bodyPr>
          <a:lstStyle/>
          <a:p>
            <a:pPr algn="ctr"/>
            <a:r>
              <a:rPr lang="en-US" b="1" dirty="0">
                <a:solidFill>
                  <a:srgbClr val="F93806"/>
                </a:solidFill>
                <a:latin typeface="Open Sans Semibold"/>
                <a:cs typeface="Open Sans Semibold"/>
              </a:rPr>
              <a:t>Overview</a:t>
            </a:r>
          </a:p>
        </p:txBody>
      </p:sp>
      <p:sp>
        <p:nvSpPr>
          <p:cNvPr id="3" name="Content Placeholder 2"/>
          <p:cNvSpPr>
            <a:spLocks noGrp="1"/>
          </p:cNvSpPr>
          <p:nvPr>
            <p:ph idx="1"/>
          </p:nvPr>
        </p:nvSpPr>
        <p:spPr>
          <a:xfrm>
            <a:off x="827314" y="1640114"/>
            <a:ext cx="8316686" cy="4455887"/>
          </a:xfrm>
        </p:spPr>
        <p:txBody>
          <a:bodyPr>
            <a:normAutofit/>
          </a:bodyPr>
          <a:lstStyle/>
          <a:p>
            <a:pPr>
              <a:lnSpc>
                <a:spcPct val="130000"/>
              </a:lnSpc>
              <a:buClr>
                <a:srgbClr val="FB5707"/>
              </a:buClr>
            </a:pPr>
            <a:r>
              <a:rPr lang="en-US" sz="1800" dirty="0" smtClean="0">
                <a:solidFill>
                  <a:schemeClr val="tx1"/>
                </a:solidFill>
                <a:latin typeface="Arial" charset="0"/>
                <a:ea typeface="Arial" charset="0"/>
                <a:cs typeface="Arial" charset="0"/>
              </a:rPr>
              <a:t>DISCLAIMER</a:t>
            </a:r>
          </a:p>
          <a:p>
            <a:pPr>
              <a:lnSpc>
                <a:spcPct val="130000"/>
              </a:lnSpc>
              <a:buClr>
                <a:srgbClr val="FB5707"/>
              </a:buClr>
            </a:pPr>
            <a:r>
              <a:rPr lang="en-US" sz="1800" dirty="0" smtClean="0">
                <a:solidFill>
                  <a:schemeClr val="tx1"/>
                </a:solidFill>
                <a:latin typeface="Arial" charset="0"/>
                <a:ea typeface="Arial" charset="0"/>
                <a:cs typeface="Arial" charset="0"/>
              </a:rPr>
              <a:t>Major </a:t>
            </a:r>
            <a:r>
              <a:rPr lang="en-US" sz="1800" dirty="0">
                <a:solidFill>
                  <a:schemeClr val="tx1"/>
                </a:solidFill>
                <a:latin typeface="Arial" charset="0"/>
                <a:ea typeface="Arial" charset="0"/>
                <a:cs typeface="Arial" charset="0"/>
              </a:rPr>
              <a:t>Differences Between CAEP and NCATE Expectations</a:t>
            </a:r>
          </a:p>
          <a:p>
            <a:pPr>
              <a:lnSpc>
                <a:spcPct val="130000"/>
              </a:lnSpc>
              <a:buClr>
                <a:srgbClr val="FB5707"/>
              </a:buClr>
            </a:pPr>
            <a:r>
              <a:rPr lang="en-US" sz="1800" dirty="0">
                <a:solidFill>
                  <a:schemeClr val="tx1"/>
                </a:solidFill>
                <a:latin typeface="Arial" charset="0"/>
                <a:ea typeface="Arial" charset="0"/>
                <a:cs typeface="Arial" charset="0"/>
              </a:rPr>
              <a:t>Implications for Your Overall Assessment System</a:t>
            </a:r>
          </a:p>
          <a:p>
            <a:pPr>
              <a:lnSpc>
                <a:spcPct val="130000"/>
              </a:lnSpc>
              <a:buClr>
                <a:srgbClr val="FB5707"/>
              </a:buClr>
            </a:pPr>
            <a:r>
              <a:rPr lang="en-US" sz="1800" dirty="0">
                <a:solidFill>
                  <a:schemeClr val="tx1"/>
                </a:solidFill>
                <a:latin typeface="Arial" charset="0"/>
                <a:ea typeface="Arial" charset="0"/>
                <a:cs typeface="Arial" charset="0"/>
              </a:rPr>
              <a:t>Program-level Assessment</a:t>
            </a:r>
          </a:p>
          <a:p>
            <a:pPr>
              <a:lnSpc>
                <a:spcPct val="130000"/>
              </a:lnSpc>
              <a:buClr>
                <a:srgbClr val="FB5707"/>
              </a:buClr>
            </a:pPr>
            <a:r>
              <a:rPr lang="en-US" sz="1800" dirty="0">
                <a:solidFill>
                  <a:schemeClr val="tx1"/>
                </a:solidFill>
                <a:latin typeface="Arial" charset="0"/>
                <a:ea typeface="Arial" charset="0"/>
                <a:cs typeface="Arial" charset="0"/>
              </a:rPr>
              <a:t>Designing High-quality Rubrics </a:t>
            </a:r>
          </a:p>
          <a:p>
            <a:pPr>
              <a:lnSpc>
                <a:spcPct val="130000"/>
              </a:lnSpc>
              <a:buClr>
                <a:srgbClr val="FB5707"/>
              </a:buClr>
            </a:pPr>
            <a:r>
              <a:rPr lang="en-US" sz="1800" dirty="0">
                <a:solidFill>
                  <a:schemeClr val="tx1"/>
                </a:solidFill>
                <a:latin typeface="Arial" charset="0"/>
                <a:ea typeface="Arial" charset="0"/>
                <a:cs typeface="Arial" charset="0"/>
              </a:rPr>
              <a:t>Quality Assurance / Continuous Quality Improvement</a:t>
            </a:r>
          </a:p>
          <a:p>
            <a:pPr>
              <a:lnSpc>
                <a:spcPct val="130000"/>
              </a:lnSpc>
              <a:buClr>
                <a:srgbClr val="FB5707"/>
              </a:buClr>
            </a:pPr>
            <a:r>
              <a:rPr lang="en-US" sz="1800" dirty="0">
                <a:solidFill>
                  <a:schemeClr val="tx1"/>
                </a:solidFill>
                <a:latin typeface="Arial" charset="0"/>
                <a:ea typeface="Arial" charset="0"/>
                <a:cs typeface="Arial" charset="0"/>
              </a:rPr>
              <a:t>Developing an Action Plan and Timetable</a:t>
            </a:r>
          </a:p>
        </p:txBody>
      </p:sp>
    </p:spTree>
    <p:extLst>
      <p:ext uri="{BB962C8B-B14F-4D97-AF65-F5344CB8AC3E}">
        <p14:creationId xmlns:p14="http://schemas.microsoft.com/office/powerpoint/2010/main" xmlns="" val="2367290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387458"/>
            <a:ext cx="9144000" cy="449450"/>
          </a:xfrm>
        </p:spPr>
        <p:txBody>
          <a:bodyPr>
            <a:noAutofit/>
          </a:bodyPr>
          <a:lstStyle/>
          <a:p>
            <a:pPr algn="ctr"/>
            <a:r>
              <a:rPr lang="en-US" sz="3200" b="1" dirty="0" err="1">
                <a:solidFill>
                  <a:srgbClr val="F93806"/>
                </a:solidFill>
                <a:latin typeface="Arial" charset="0"/>
                <a:ea typeface="Arial" charset="0"/>
                <a:cs typeface="Arial" charset="0"/>
              </a:rPr>
              <a:t>LiveText</a:t>
            </a:r>
            <a:r>
              <a:rPr lang="en-US" sz="3200" b="1" baseline="30000" dirty="0">
                <a:solidFill>
                  <a:srgbClr val="F93806"/>
                </a:solidFill>
                <a:latin typeface="Arial" charset="0"/>
                <a:ea typeface="Arial" charset="0"/>
                <a:cs typeface="Arial" charset="0"/>
              </a:rPr>
              <a:t> </a:t>
            </a:r>
            <a:r>
              <a:rPr lang="en-US" sz="3200" b="1" dirty="0">
                <a:solidFill>
                  <a:srgbClr val="F93806"/>
                </a:solidFill>
                <a:latin typeface="Arial" charset="0"/>
                <a:ea typeface="Arial" charset="0"/>
                <a:cs typeface="Arial" charset="0"/>
              </a:rPr>
              <a:t>Visitor Pass</a:t>
            </a:r>
          </a:p>
        </p:txBody>
      </p:sp>
      <p:sp>
        <p:nvSpPr>
          <p:cNvPr id="3" name="Content Placeholder 2"/>
          <p:cNvSpPr>
            <a:spLocks noGrp="1"/>
          </p:cNvSpPr>
          <p:nvPr>
            <p:ph idx="1"/>
          </p:nvPr>
        </p:nvSpPr>
        <p:spPr>
          <a:xfrm>
            <a:off x="480446" y="1107722"/>
            <a:ext cx="8663553" cy="5207430"/>
          </a:xfrm>
        </p:spPr>
        <p:txBody>
          <a:bodyPr>
            <a:normAutofit fontScale="62500" lnSpcReduction="20000"/>
          </a:bodyPr>
          <a:lstStyle/>
          <a:p>
            <a:pPr>
              <a:buClr>
                <a:srgbClr val="F93806"/>
              </a:buClr>
            </a:pPr>
            <a:r>
              <a:rPr lang="en-US" sz="2900" dirty="0">
                <a:latin typeface="Arial" charset="0"/>
                <a:ea typeface="Arial" charset="0"/>
                <a:cs typeface="Arial" charset="0"/>
              </a:rPr>
              <a:t>Go to </a:t>
            </a:r>
            <a:r>
              <a:rPr lang="en-US" sz="2900" dirty="0">
                <a:solidFill>
                  <a:srgbClr val="00B0F0"/>
                </a:solidFill>
                <a:latin typeface="Arial" charset="0"/>
                <a:ea typeface="Arial" charset="0"/>
                <a:cs typeface="Arial" charset="0"/>
                <a:hlinkClick r:id="rId4"/>
              </a:rPr>
              <a:t>www.livetext.com</a:t>
            </a:r>
            <a:endParaRPr lang="en-US" sz="2900" dirty="0">
              <a:solidFill>
                <a:srgbClr val="00B0F0"/>
              </a:solidFill>
              <a:latin typeface="Arial" charset="0"/>
              <a:ea typeface="Arial" charset="0"/>
              <a:cs typeface="Arial" charset="0"/>
            </a:endParaRPr>
          </a:p>
          <a:p>
            <a:pPr>
              <a:buClr>
                <a:srgbClr val="F93806"/>
              </a:buClr>
            </a:pPr>
            <a:r>
              <a:rPr lang="en-US" sz="2900" dirty="0">
                <a:latin typeface="Arial" charset="0"/>
                <a:ea typeface="Arial" charset="0"/>
                <a:cs typeface="Arial" charset="0"/>
              </a:rPr>
              <a:t>Click on “Visitor Pass”</a:t>
            </a:r>
          </a:p>
          <a:p>
            <a:pPr>
              <a:buClr>
                <a:srgbClr val="F93806"/>
              </a:buClr>
            </a:pPr>
            <a:r>
              <a:rPr lang="en-US" sz="2900" dirty="0">
                <a:latin typeface="Arial" charset="0"/>
                <a:ea typeface="Arial" charset="0"/>
                <a:cs typeface="Arial" charset="0"/>
              </a:rPr>
              <a:t>Enter </a:t>
            </a:r>
            <a:r>
              <a:rPr lang="en-US" sz="2900" b="1" dirty="0" smtClean="0">
                <a:solidFill>
                  <a:srgbClr val="F93806"/>
                </a:solidFill>
                <a:latin typeface="Arial" charset="0"/>
                <a:ea typeface="Arial" charset="0"/>
                <a:cs typeface="Arial" charset="0"/>
              </a:rPr>
              <a:t>“424D7AF8” </a:t>
            </a:r>
            <a:r>
              <a:rPr lang="en-US" sz="2900" dirty="0">
                <a:latin typeface="Arial" charset="0"/>
                <a:ea typeface="Arial" charset="0"/>
                <a:cs typeface="Arial" charset="0"/>
              </a:rPr>
              <a:t>in the Pass Code field and click on Visitor Pass Entry</a:t>
            </a:r>
          </a:p>
          <a:p>
            <a:pPr>
              <a:buClr>
                <a:srgbClr val="F93806"/>
              </a:buClr>
            </a:pPr>
            <a:r>
              <a:rPr lang="en-US" sz="2900" dirty="0">
                <a:latin typeface="Arial" charset="0"/>
                <a:ea typeface="Arial" charset="0"/>
                <a:cs typeface="Arial" charset="0"/>
              </a:rPr>
              <a:t>Click on </a:t>
            </a:r>
            <a:r>
              <a:rPr lang="en-US" sz="2900" dirty="0" smtClean="0">
                <a:latin typeface="Arial" charset="0"/>
                <a:ea typeface="Arial" charset="0"/>
                <a:cs typeface="Arial" charset="0"/>
              </a:rPr>
              <a:t>“OCTEO Fall </a:t>
            </a:r>
            <a:r>
              <a:rPr lang="en-US" sz="2900" dirty="0">
                <a:latin typeface="Arial" charset="0"/>
                <a:ea typeface="Arial" charset="0"/>
                <a:cs typeface="Arial" charset="0"/>
              </a:rPr>
              <a:t>2017”</a:t>
            </a:r>
          </a:p>
          <a:p>
            <a:pPr>
              <a:buClr>
                <a:srgbClr val="F93806"/>
              </a:buClr>
            </a:pPr>
            <a:r>
              <a:rPr lang="en-US" sz="2900" dirty="0">
                <a:latin typeface="Arial" charset="0"/>
                <a:ea typeface="Arial" charset="0"/>
                <a:cs typeface="Arial" charset="0"/>
              </a:rPr>
              <a:t>You will have access to:</a:t>
            </a:r>
          </a:p>
          <a:p>
            <a:pPr lvl="1">
              <a:lnSpc>
                <a:spcPct val="120000"/>
              </a:lnSpc>
              <a:buClr>
                <a:srgbClr val="F93806"/>
              </a:buClr>
              <a:buFont typeface="Courier New" charset="0"/>
              <a:buChar char="o"/>
            </a:pPr>
            <a:r>
              <a:rPr lang="en-US" sz="2200" dirty="0" smtClean="0">
                <a:latin typeface="Open Sans"/>
                <a:cs typeface="Open Sans"/>
              </a:rPr>
              <a:t>This </a:t>
            </a:r>
            <a:r>
              <a:rPr lang="en-US" sz="2200" dirty="0">
                <a:latin typeface="Open Sans"/>
                <a:cs typeface="Open Sans"/>
              </a:rPr>
              <a:t>PowerPoint presentation</a:t>
            </a:r>
          </a:p>
          <a:p>
            <a:pPr lvl="1">
              <a:lnSpc>
                <a:spcPct val="120000"/>
              </a:lnSpc>
              <a:buClr>
                <a:srgbClr val="F93806"/>
              </a:buClr>
              <a:buFont typeface="Courier New" charset="0"/>
              <a:buChar char="o"/>
            </a:pPr>
            <a:r>
              <a:rPr lang="en-US" sz="2200" dirty="0">
                <a:latin typeface="Open Sans"/>
                <a:cs typeface="Open Sans"/>
              </a:rPr>
              <a:t>My “Meta-rubric”</a:t>
            </a:r>
          </a:p>
          <a:p>
            <a:pPr lvl="1">
              <a:lnSpc>
                <a:spcPct val="120000"/>
              </a:lnSpc>
              <a:buClr>
                <a:srgbClr val="F93806"/>
              </a:buClr>
              <a:buFont typeface="Courier New" charset="0"/>
              <a:buChar char="o"/>
            </a:pPr>
            <a:r>
              <a:rPr lang="en-US" sz="2200" dirty="0">
                <a:latin typeface="Open Sans"/>
                <a:cs typeface="Open Sans"/>
              </a:rPr>
              <a:t>Article: “Principles for Measures Used in the CAEP Accreditation Process” </a:t>
            </a:r>
            <a:br>
              <a:rPr lang="en-US" sz="2200" dirty="0">
                <a:latin typeface="Open Sans"/>
                <a:cs typeface="Open Sans"/>
              </a:rPr>
            </a:br>
            <a:r>
              <a:rPr lang="en-US" sz="2200" dirty="0">
                <a:latin typeface="Open Sans"/>
                <a:cs typeface="Open Sans"/>
              </a:rPr>
              <a:t>(Peter Ewell, May 29, 2013)</a:t>
            </a:r>
          </a:p>
          <a:p>
            <a:pPr lvl="1">
              <a:lnSpc>
                <a:spcPct val="120000"/>
              </a:lnSpc>
              <a:buClr>
                <a:srgbClr val="F93806"/>
              </a:buClr>
              <a:buFont typeface="Courier New" charset="0"/>
              <a:buChar char="o"/>
            </a:pPr>
            <a:r>
              <a:rPr lang="en-US" sz="2200" dirty="0">
                <a:latin typeface="Open Sans"/>
                <a:cs typeface="Open Sans"/>
              </a:rPr>
              <a:t>CAEP Accreditation Handbook v3 March 2016</a:t>
            </a:r>
          </a:p>
          <a:p>
            <a:pPr lvl="1">
              <a:lnSpc>
                <a:spcPct val="120000"/>
              </a:lnSpc>
              <a:buClr>
                <a:srgbClr val="F93806"/>
              </a:buClr>
              <a:buFont typeface="Courier New" charset="0"/>
              <a:buChar char="o"/>
            </a:pPr>
            <a:r>
              <a:rPr lang="en-US" sz="2200" dirty="0">
                <a:latin typeface="Open Sans"/>
                <a:cs typeface="Open Sans"/>
              </a:rPr>
              <a:t>CAEP Evidence Guide January 2015</a:t>
            </a:r>
          </a:p>
          <a:p>
            <a:pPr lvl="1">
              <a:lnSpc>
                <a:spcPct val="120000"/>
              </a:lnSpc>
              <a:buClr>
                <a:srgbClr val="F93806"/>
              </a:buClr>
              <a:buFont typeface="Courier New" charset="0"/>
              <a:buChar char="o"/>
            </a:pPr>
            <a:r>
              <a:rPr lang="en-US" sz="2200" dirty="0">
                <a:latin typeface="Open Sans"/>
                <a:cs typeface="Open Sans"/>
              </a:rPr>
              <a:t>CAEP Evaluation Framework for EPP-Created Assessments v1 Jan 2017</a:t>
            </a:r>
          </a:p>
          <a:p>
            <a:pPr lvl="1">
              <a:lnSpc>
                <a:spcPct val="120000"/>
              </a:lnSpc>
              <a:buClr>
                <a:srgbClr val="F93806"/>
              </a:buClr>
              <a:buFont typeface="Courier New" charset="0"/>
              <a:buChar char="o"/>
            </a:pPr>
            <a:r>
              <a:rPr lang="en-US" sz="2200" dirty="0">
                <a:latin typeface="Open Sans"/>
                <a:cs typeface="Open Sans"/>
              </a:rPr>
              <a:t>CAEP article, “When States Provide Limited Data: Guidance on Using Standard 4 </a:t>
            </a:r>
            <a:br>
              <a:rPr lang="en-US" sz="2200" dirty="0">
                <a:latin typeface="Open Sans"/>
                <a:cs typeface="Open Sans"/>
              </a:rPr>
            </a:br>
            <a:r>
              <a:rPr lang="en-US" sz="2200" dirty="0">
                <a:latin typeface="Open Sans"/>
                <a:cs typeface="Open Sans"/>
              </a:rPr>
              <a:t>to Drive Program Improvement,” July 14, 2016</a:t>
            </a:r>
          </a:p>
          <a:p>
            <a:pPr lvl="1">
              <a:lnSpc>
                <a:spcPct val="120000"/>
              </a:lnSpc>
              <a:buClr>
                <a:srgbClr val="F93806"/>
              </a:buClr>
              <a:buFont typeface="Courier New" charset="0"/>
              <a:buChar char="o"/>
            </a:pPr>
            <a:r>
              <a:rPr lang="en-US" sz="2200" dirty="0">
                <a:latin typeface="Open Sans"/>
                <a:cs typeface="Open Sans"/>
              </a:rPr>
              <a:t>CAEP Self-Study Evaluation Criteria Fall 2016</a:t>
            </a:r>
          </a:p>
          <a:p>
            <a:pPr lvl="1">
              <a:lnSpc>
                <a:spcPct val="120000"/>
              </a:lnSpc>
              <a:buClr>
                <a:srgbClr val="F93806"/>
              </a:buClr>
              <a:buFont typeface="Courier New" charset="0"/>
              <a:buChar char="o"/>
            </a:pPr>
            <a:r>
              <a:rPr lang="en-US" sz="2200" dirty="0">
                <a:latin typeface="Open Sans"/>
                <a:cs typeface="Open Sans"/>
              </a:rPr>
              <a:t>InTASC Model Core Teaching Standards and Learning Progressions for Teachers (2013)</a:t>
            </a:r>
          </a:p>
          <a:p>
            <a:pPr lvl="1">
              <a:lnSpc>
                <a:spcPct val="120000"/>
              </a:lnSpc>
              <a:buClr>
                <a:srgbClr val="F93806"/>
              </a:buClr>
              <a:buFont typeface="Courier New" charset="0"/>
              <a:buChar char="o"/>
            </a:pPr>
            <a:r>
              <a:rPr lang="en-US" sz="2200" dirty="0">
                <a:latin typeface="Open Sans"/>
                <a:cs typeface="Open Sans"/>
              </a:rPr>
              <a:t>Links to the latest versions of CAEP standards for initial and advanced programs</a:t>
            </a:r>
          </a:p>
          <a:p>
            <a:pPr lvl="1">
              <a:lnSpc>
                <a:spcPct val="120000"/>
              </a:lnSpc>
              <a:buClr>
                <a:srgbClr val="F93806"/>
              </a:buClr>
              <a:buFont typeface="Courier New" charset="0"/>
              <a:buChar char="o"/>
            </a:pPr>
            <a:r>
              <a:rPr lang="en-US" sz="2200" dirty="0">
                <a:latin typeface="Open Sans"/>
                <a:cs typeface="Open Sans"/>
              </a:rPr>
              <a:t>Link to CAEP’s Accreditation Resources web </a:t>
            </a:r>
            <a:r>
              <a:rPr lang="en-US" sz="2200" dirty="0" smtClean="0">
                <a:latin typeface="Open Sans"/>
                <a:cs typeface="Open Sans"/>
              </a:rPr>
              <a:t>page</a:t>
            </a:r>
          </a:p>
          <a:p>
            <a:pPr lvl="1">
              <a:lnSpc>
                <a:spcPct val="120000"/>
              </a:lnSpc>
              <a:buClr>
                <a:srgbClr val="F93806"/>
              </a:buClr>
              <a:buFont typeface="Courier New" charset="0"/>
              <a:buChar char="o"/>
            </a:pPr>
            <a:r>
              <a:rPr lang="en-US" sz="2200" dirty="0" smtClean="0">
                <a:latin typeface="Open Sans"/>
                <a:cs typeface="Open Sans"/>
              </a:rPr>
              <a:t>Link to International Society for Technology in Education (ISTE) Standards for Educators</a:t>
            </a:r>
            <a:endParaRPr lang="en-US" sz="2200" dirty="0">
              <a:latin typeface="Open Sans"/>
              <a:cs typeface="Open Sans"/>
            </a:endParaRPr>
          </a:p>
        </p:txBody>
      </p:sp>
    </p:spTree>
    <p:extLst>
      <p:ext uri="{BB962C8B-B14F-4D97-AF65-F5344CB8AC3E}">
        <p14:creationId xmlns:p14="http://schemas.microsoft.com/office/powerpoint/2010/main" xmlns="" val="843936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611563"/>
          </a:xfrm>
        </p:spPr>
        <p:txBody>
          <a:bodyPr>
            <a:normAutofit/>
          </a:bodyPr>
          <a:lstStyle/>
          <a:p>
            <a:pPr marL="0" indent="0" algn="ctr">
              <a:buNone/>
            </a:pPr>
            <a:r>
              <a:rPr lang="en-US" sz="6000" b="1" dirty="0"/>
              <a:t>Questions/Comments?</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998469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363250"/>
            <a:ext cx="9144000" cy="578880"/>
          </a:xfrm>
        </p:spPr>
        <p:txBody>
          <a:bodyPr>
            <a:noAutofit/>
          </a:bodyPr>
          <a:lstStyle/>
          <a:p>
            <a:pPr algn="ctr"/>
            <a:r>
              <a:rPr lang="en-US" b="1" dirty="0">
                <a:solidFill>
                  <a:srgbClr val="F93806"/>
                </a:solidFill>
                <a:latin typeface="Open Sans Semibold"/>
                <a:cs typeface="Open Sans Semibold"/>
              </a:rPr>
              <a:t>Resources</a:t>
            </a:r>
          </a:p>
        </p:txBody>
      </p:sp>
      <p:sp>
        <p:nvSpPr>
          <p:cNvPr id="3" name="Content Placeholder 2"/>
          <p:cNvSpPr>
            <a:spLocks noGrp="1"/>
          </p:cNvSpPr>
          <p:nvPr>
            <p:ph idx="1"/>
          </p:nvPr>
        </p:nvSpPr>
        <p:spPr>
          <a:xfrm>
            <a:off x="246743" y="1518834"/>
            <a:ext cx="8897257" cy="4625292"/>
          </a:xfrm>
        </p:spPr>
        <p:txBody>
          <a:bodyPr>
            <a:noAutofit/>
          </a:bodyPr>
          <a:lstStyle/>
          <a:p>
            <a:pPr>
              <a:lnSpc>
                <a:spcPct val="130000"/>
              </a:lnSpc>
              <a:buClr>
                <a:srgbClr val="FB5707"/>
              </a:buClr>
            </a:pPr>
            <a:r>
              <a:rPr lang="en-US" sz="1800" b="1" dirty="0">
                <a:solidFill>
                  <a:srgbClr val="F93806"/>
                </a:solidFill>
                <a:latin typeface="Arial" charset="0"/>
                <a:ea typeface="Arial" charset="0"/>
                <a:cs typeface="Arial" charset="0"/>
              </a:rPr>
              <a:t>Primary resources:</a:t>
            </a:r>
          </a:p>
          <a:p>
            <a:pPr lvl="1">
              <a:lnSpc>
                <a:spcPct val="130000"/>
              </a:lnSpc>
              <a:buClr>
                <a:srgbClr val="FB5707"/>
              </a:buClr>
              <a:buFont typeface="Courier New" charset="0"/>
              <a:buChar char="o"/>
            </a:pPr>
            <a:r>
              <a:rPr lang="en-US" sz="1400" dirty="0">
                <a:solidFill>
                  <a:schemeClr val="tx1"/>
                </a:solidFill>
                <a:latin typeface="Arial" charset="0"/>
                <a:ea typeface="Arial" charset="0"/>
                <a:cs typeface="Arial" charset="0"/>
              </a:rPr>
              <a:t>CAEP Evaluation Framework for EPP-Created Assessments v1 Jan 2017</a:t>
            </a:r>
          </a:p>
          <a:p>
            <a:pPr lvl="1">
              <a:lnSpc>
                <a:spcPct val="130000"/>
              </a:lnSpc>
              <a:buClr>
                <a:srgbClr val="FB5707"/>
              </a:buClr>
              <a:buFont typeface="Courier New" charset="0"/>
              <a:buChar char="o"/>
            </a:pPr>
            <a:r>
              <a:rPr lang="en-US" sz="1400" dirty="0">
                <a:solidFill>
                  <a:schemeClr val="tx1"/>
                </a:solidFill>
                <a:latin typeface="Arial" charset="0"/>
                <a:ea typeface="Arial" charset="0"/>
                <a:cs typeface="Arial" charset="0"/>
              </a:rPr>
              <a:t>CAEP Accreditation Handbook, Version 3, March 2016</a:t>
            </a:r>
          </a:p>
          <a:p>
            <a:pPr lvl="1">
              <a:lnSpc>
                <a:spcPct val="130000"/>
              </a:lnSpc>
              <a:buClr>
                <a:srgbClr val="FB5707"/>
              </a:buClr>
              <a:buFont typeface="Courier New" charset="0"/>
              <a:buChar char="o"/>
            </a:pPr>
            <a:r>
              <a:rPr lang="en-US" sz="1400" dirty="0">
                <a:solidFill>
                  <a:schemeClr val="tx1"/>
                </a:solidFill>
                <a:latin typeface="Arial" charset="0"/>
                <a:ea typeface="Arial" charset="0"/>
                <a:cs typeface="Arial" charset="0"/>
              </a:rPr>
              <a:t>CAEP Self-Study Evaluation Criteria Fall 2016</a:t>
            </a:r>
          </a:p>
          <a:p>
            <a:pPr>
              <a:lnSpc>
                <a:spcPct val="130000"/>
              </a:lnSpc>
              <a:buClr>
                <a:srgbClr val="FB5707"/>
              </a:buClr>
            </a:pPr>
            <a:r>
              <a:rPr lang="en-US" sz="1800" b="1" dirty="0">
                <a:solidFill>
                  <a:srgbClr val="F93806"/>
                </a:solidFill>
                <a:latin typeface="Arial" charset="0"/>
                <a:ea typeface="Arial" charset="0"/>
                <a:cs typeface="Arial" charset="0"/>
              </a:rPr>
              <a:t>Additional resources:</a:t>
            </a:r>
          </a:p>
          <a:p>
            <a:pPr lvl="1">
              <a:lnSpc>
                <a:spcPct val="130000"/>
              </a:lnSpc>
              <a:buClr>
                <a:srgbClr val="FB5707"/>
              </a:buClr>
              <a:buFont typeface="Courier New" charset="0"/>
              <a:buChar char="o"/>
            </a:pPr>
            <a:r>
              <a:rPr lang="en-US" sz="1400" dirty="0">
                <a:solidFill>
                  <a:schemeClr val="tx1"/>
                </a:solidFill>
                <a:latin typeface="Arial" charset="0"/>
                <a:ea typeface="Arial" charset="0"/>
                <a:cs typeface="Arial" charset="0"/>
              </a:rPr>
              <a:t>CAEP Webinars on Standards 1-5, Reliability, and Validity</a:t>
            </a:r>
          </a:p>
          <a:p>
            <a:pPr lvl="1">
              <a:lnSpc>
                <a:spcPct val="130000"/>
              </a:lnSpc>
              <a:buClr>
                <a:srgbClr val="FB5707"/>
              </a:buClr>
              <a:buFont typeface="Courier New" charset="0"/>
              <a:buChar char="o"/>
            </a:pPr>
            <a:r>
              <a:rPr lang="en-US" sz="1400" dirty="0">
                <a:solidFill>
                  <a:schemeClr val="tx1"/>
                </a:solidFill>
                <a:latin typeface="Arial" charset="0"/>
                <a:ea typeface="Arial" charset="0"/>
                <a:cs typeface="Arial" charset="0"/>
              </a:rPr>
              <a:t>CAEP Accreditation Standards (Initial), Approved Aug 29, 2013; Amended Feb 13, 2015; and Jul 1, 2016</a:t>
            </a:r>
          </a:p>
          <a:p>
            <a:pPr lvl="1">
              <a:lnSpc>
                <a:spcPct val="130000"/>
              </a:lnSpc>
              <a:buClr>
                <a:srgbClr val="FB5707"/>
              </a:buClr>
              <a:buFont typeface="Courier New" charset="0"/>
              <a:buChar char="o"/>
            </a:pPr>
            <a:r>
              <a:rPr lang="en-US" sz="1400" dirty="0">
                <a:solidFill>
                  <a:schemeClr val="tx1"/>
                </a:solidFill>
                <a:latin typeface="Arial" charset="0"/>
                <a:ea typeface="Arial" charset="0"/>
                <a:cs typeface="Arial" charset="0"/>
              </a:rPr>
              <a:t>CAEP Accreditation Standards (Advanced), Effective Jul 1, 2016</a:t>
            </a:r>
          </a:p>
          <a:p>
            <a:pPr lvl="1">
              <a:lnSpc>
                <a:spcPct val="130000"/>
              </a:lnSpc>
              <a:buClr>
                <a:srgbClr val="FB5707"/>
              </a:buClr>
              <a:buFont typeface="Courier New" charset="0"/>
              <a:buChar char="o"/>
            </a:pPr>
            <a:r>
              <a:rPr lang="en-US" sz="1400" dirty="0">
                <a:solidFill>
                  <a:schemeClr val="tx1"/>
                </a:solidFill>
                <a:latin typeface="Arial" charset="0"/>
                <a:ea typeface="Arial" charset="0"/>
                <a:cs typeface="Arial" charset="0"/>
              </a:rPr>
              <a:t>CAEP article, “When States Provide Limited Data: Guidance on Using Standard 4 to Drive Program Improvement,” Jul 14, 2016</a:t>
            </a:r>
          </a:p>
          <a:p>
            <a:pPr lvl="1">
              <a:lnSpc>
                <a:spcPct val="130000"/>
              </a:lnSpc>
              <a:buClr>
                <a:srgbClr val="FB5707"/>
              </a:buClr>
              <a:buFont typeface="Courier New" charset="0"/>
              <a:buChar char="o"/>
            </a:pPr>
            <a:r>
              <a:rPr lang="en-US" sz="1400" dirty="0">
                <a:solidFill>
                  <a:schemeClr val="tx1"/>
                </a:solidFill>
                <a:latin typeface="Arial" charset="0"/>
                <a:ea typeface="Arial" charset="0"/>
                <a:cs typeface="Arial" charset="0"/>
              </a:rPr>
              <a:t>CAEP Guidelines for Plans – Phasing In Accreditation Evidence, Nov 23, 2015</a:t>
            </a:r>
          </a:p>
          <a:p>
            <a:pPr lvl="1">
              <a:lnSpc>
                <a:spcPct val="130000"/>
              </a:lnSpc>
              <a:buClr>
                <a:srgbClr val="FB5707"/>
              </a:buClr>
              <a:buFont typeface="Courier New" charset="0"/>
              <a:buChar char="o"/>
            </a:pPr>
            <a:r>
              <a:rPr lang="en-US" sz="1400" dirty="0">
                <a:solidFill>
                  <a:schemeClr val="tx1"/>
                </a:solidFill>
                <a:latin typeface="Arial" charset="0"/>
                <a:ea typeface="Arial" charset="0"/>
                <a:cs typeface="Arial" charset="0"/>
              </a:rPr>
              <a:t>CAEP Accreditation Weekly Updates</a:t>
            </a:r>
          </a:p>
        </p:txBody>
      </p:sp>
    </p:spTree>
    <p:extLst>
      <p:ext uri="{BB962C8B-B14F-4D97-AF65-F5344CB8AC3E}">
        <p14:creationId xmlns:p14="http://schemas.microsoft.com/office/powerpoint/2010/main" xmlns="" val="199025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390471"/>
            <a:ext cx="9144000" cy="507886"/>
          </a:xfrm>
        </p:spPr>
        <p:txBody>
          <a:bodyPr/>
          <a:lstStyle/>
          <a:p>
            <a:pPr algn="ctr"/>
            <a:r>
              <a:rPr lang="en-US" b="1" dirty="0">
                <a:solidFill>
                  <a:srgbClr val="F93806"/>
                </a:solidFill>
              </a:rPr>
              <a:t>CAEP Versus NCATE Expectations</a:t>
            </a:r>
          </a:p>
        </p:txBody>
      </p:sp>
      <p:sp>
        <p:nvSpPr>
          <p:cNvPr id="3" name="Content Placeholder 2"/>
          <p:cNvSpPr>
            <a:spLocks noGrp="1"/>
          </p:cNvSpPr>
          <p:nvPr>
            <p:ph idx="1"/>
          </p:nvPr>
        </p:nvSpPr>
        <p:spPr>
          <a:xfrm>
            <a:off x="653142" y="1233714"/>
            <a:ext cx="8490857" cy="4846244"/>
          </a:xfrm>
        </p:spPr>
        <p:txBody>
          <a:bodyPr>
            <a:normAutofit/>
          </a:bodyPr>
          <a:lstStyle/>
          <a:p>
            <a:pPr>
              <a:buClr>
                <a:srgbClr val="FB5707"/>
              </a:buClr>
            </a:pPr>
            <a:r>
              <a:rPr lang="en-US" sz="1800" dirty="0">
                <a:solidFill>
                  <a:schemeClr val="tx1"/>
                </a:solidFill>
                <a:latin typeface="Arial" charset="0"/>
                <a:ea typeface="Arial" charset="0"/>
                <a:cs typeface="Arial" charset="0"/>
              </a:rPr>
              <a:t>Align </a:t>
            </a:r>
            <a:r>
              <a:rPr lang="en-US" sz="1800" dirty="0" smtClean="0">
                <a:solidFill>
                  <a:schemeClr val="tx1"/>
                </a:solidFill>
                <a:latin typeface="Arial" charset="0"/>
                <a:ea typeface="Arial" charset="0"/>
                <a:cs typeface="Arial" charset="0"/>
              </a:rPr>
              <a:t>candidate performance </a:t>
            </a:r>
            <a:r>
              <a:rPr lang="en-US" sz="1800" dirty="0">
                <a:solidFill>
                  <a:schemeClr val="tx1"/>
                </a:solidFill>
                <a:latin typeface="Arial" charset="0"/>
                <a:ea typeface="Arial" charset="0"/>
                <a:cs typeface="Arial" charset="0"/>
              </a:rPr>
              <a:t>data with </a:t>
            </a:r>
            <a:r>
              <a:rPr lang="en-US" sz="1800" dirty="0" smtClean="0">
                <a:solidFill>
                  <a:schemeClr val="tx1"/>
                </a:solidFill>
                <a:latin typeface="Arial" charset="0"/>
                <a:ea typeface="Arial" charset="0"/>
                <a:cs typeface="Arial" charset="0"/>
              </a:rPr>
              <a:t>categories of InTASC </a:t>
            </a:r>
            <a:r>
              <a:rPr lang="en-US" sz="1800" dirty="0">
                <a:solidFill>
                  <a:schemeClr val="tx1"/>
                </a:solidFill>
                <a:latin typeface="Arial" charset="0"/>
                <a:ea typeface="Arial" charset="0"/>
                <a:cs typeface="Arial" charset="0"/>
              </a:rPr>
              <a:t>standards</a:t>
            </a:r>
          </a:p>
          <a:p>
            <a:pPr>
              <a:buClr>
                <a:srgbClr val="FB5707"/>
              </a:buClr>
            </a:pPr>
            <a:r>
              <a:rPr lang="en-US" sz="1800" dirty="0">
                <a:solidFill>
                  <a:schemeClr val="tx1"/>
                </a:solidFill>
                <a:latin typeface="Arial" charset="0"/>
                <a:ea typeface="Arial" charset="0"/>
                <a:cs typeface="Arial" charset="0"/>
              </a:rPr>
              <a:t>Heightened expectations for evidence </a:t>
            </a:r>
            <a:r>
              <a:rPr lang="en-US" sz="1800" dirty="0" smtClean="0">
                <a:solidFill>
                  <a:schemeClr val="tx1"/>
                </a:solidFill>
                <a:latin typeface="Arial" charset="0"/>
                <a:ea typeface="Arial" charset="0"/>
                <a:cs typeface="Arial" charset="0"/>
              </a:rPr>
              <a:t>quality</a:t>
            </a:r>
          </a:p>
          <a:p>
            <a:pPr>
              <a:buClr>
                <a:srgbClr val="FB5707"/>
              </a:buClr>
            </a:pPr>
            <a:r>
              <a:rPr lang="en-US" sz="1800" dirty="0" smtClean="0">
                <a:solidFill>
                  <a:schemeClr val="tx1"/>
                </a:solidFill>
                <a:latin typeface="Arial" charset="0"/>
                <a:ea typeface="Arial" charset="0"/>
                <a:cs typeface="Arial" charset="0"/>
              </a:rPr>
              <a:t>Increased emphasis on continuous quality improvement (AFIs &amp; Stipulations)</a:t>
            </a:r>
            <a:endParaRPr lang="en-US" sz="1800" dirty="0">
              <a:solidFill>
                <a:schemeClr val="tx1"/>
              </a:solidFill>
              <a:latin typeface="Arial" charset="0"/>
              <a:ea typeface="Arial" charset="0"/>
              <a:cs typeface="Arial" charset="0"/>
            </a:endParaRPr>
          </a:p>
          <a:p>
            <a:pPr>
              <a:buClr>
                <a:srgbClr val="FB5707"/>
              </a:buClr>
            </a:pPr>
            <a:r>
              <a:rPr lang="en-US" sz="1800" dirty="0">
                <a:solidFill>
                  <a:schemeClr val="tx1"/>
                </a:solidFill>
                <a:latin typeface="Arial" charset="0"/>
                <a:ea typeface="Arial" charset="0"/>
                <a:cs typeface="Arial" charset="0"/>
              </a:rPr>
              <a:t>Top priority placed on </a:t>
            </a:r>
            <a:r>
              <a:rPr lang="en-US" sz="1800" b="1" dirty="0">
                <a:solidFill>
                  <a:srgbClr val="F93806"/>
                </a:solidFill>
                <a:latin typeface="Arial" charset="0"/>
                <a:ea typeface="Arial" charset="0"/>
                <a:cs typeface="Arial" charset="0"/>
              </a:rPr>
              <a:t>impact</a:t>
            </a:r>
          </a:p>
          <a:p>
            <a:pPr lvl="1">
              <a:buClr>
                <a:srgbClr val="FB5707"/>
              </a:buClr>
              <a:buFont typeface="Courier New" charset="0"/>
              <a:buChar char="o"/>
            </a:pPr>
            <a:r>
              <a:rPr lang="en-US" sz="1600" dirty="0">
                <a:solidFill>
                  <a:schemeClr val="tx1"/>
                </a:solidFill>
                <a:latin typeface="Arial" charset="0"/>
                <a:ea typeface="Arial" charset="0"/>
                <a:cs typeface="Arial" charset="0"/>
              </a:rPr>
              <a:t>Program </a:t>
            </a:r>
            <a:r>
              <a:rPr lang="en-US" sz="1600" dirty="0" smtClean="0">
                <a:solidFill>
                  <a:schemeClr val="tx1"/>
                </a:solidFill>
                <a:latin typeface="Arial" charset="0"/>
                <a:ea typeface="Arial" charset="0"/>
                <a:cs typeface="Arial" charset="0"/>
              </a:rPr>
              <a:t>completers</a:t>
            </a:r>
            <a:endParaRPr lang="en-US" sz="1600" dirty="0">
              <a:solidFill>
                <a:schemeClr val="tx1"/>
              </a:solidFill>
              <a:latin typeface="Arial" charset="0"/>
              <a:ea typeface="Arial" charset="0"/>
              <a:cs typeface="Arial" charset="0"/>
            </a:endParaRPr>
          </a:p>
          <a:p>
            <a:pPr lvl="1">
              <a:buClr>
                <a:srgbClr val="FB5707"/>
              </a:buClr>
              <a:buFont typeface="Courier New" charset="0"/>
              <a:buChar char="o"/>
            </a:pPr>
            <a:r>
              <a:rPr lang="en-US" sz="1600" dirty="0">
                <a:solidFill>
                  <a:schemeClr val="tx1"/>
                </a:solidFill>
                <a:latin typeface="Arial" charset="0"/>
                <a:ea typeface="Arial" charset="0"/>
                <a:cs typeface="Arial" charset="0"/>
              </a:rPr>
              <a:t>Candidate </a:t>
            </a:r>
            <a:r>
              <a:rPr lang="en-US" sz="1600" dirty="0" smtClean="0">
                <a:solidFill>
                  <a:schemeClr val="tx1"/>
                </a:solidFill>
                <a:latin typeface="Arial" charset="0"/>
                <a:ea typeface="Arial" charset="0"/>
                <a:cs typeface="Arial" charset="0"/>
              </a:rPr>
              <a:t>quality</a:t>
            </a:r>
            <a:r>
              <a:rPr lang="en-US" sz="1600" dirty="0">
                <a:solidFill>
                  <a:schemeClr val="tx1"/>
                </a:solidFill>
                <a:latin typeface="Arial" charset="0"/>
                <a:ea typeface="Arial" charset="0"/>
                <a:cs typeface="Arial" charset="0"/>
              </a:rPr>
              <a:t>, </a:t>
            </a:r>
            <a:r>
              <a:rPr lang="en-US" sz="1600" dirty="0" smtClean="0">
                <a:solidFill>
                  <a:schemeClr val="tx1"/>
                </a:solidFill>
                <a:latin typeface="Arial" charset="0"/>
                <a:ea typeface="Arial" charset="0"/>
                <a:cs typeface="Arial" charset="0"/>
              </a:rPr>
              <a:t>workforce </a:t>
            </a:r>
            <a:r>
              <a:rPr lang="en-US" sz="1600" dirty="0">
                <a:solidFill>
                  <a:schemeClr val="tx1"/>
                </a:solidFill>
                <a:latin typeface="Arial" charset="0"/>
                <a:ea typeface="Arial" charset="0"/>
                <a:cs typeface="Arial" charset="0"/>
              </a:rPr>
              <a:t>d</a:t>
            </a:r>
            <a:r>
              <a:rPr lang="en-US" sz="1600" dirty="0" smtClean="0">
                <a:solidFill>
                  <a:schemeClr val="tx1"/>
                </a:solidFill>
                <a:latin typeface="Arial" charset="0"/>
                <a:ea typeface="Arial" charset="0"/>
                <a:cs typeface="Arial" charset="0"/>
              </a:rPr>
              <a:t>iversity</a:t>
            </a:r>
            <a:r>
              <a:rPr lang="en-US" sz="1600" dirty="0">
                <a:solidFill>
                  <a:schemeClr val="tx1"/>
                </a:solidFill>
                <a:latin typeface="Arial" charset="0"/>
                <a:ea typeface="Arial" charset="0"/>
                <a:cs typeface="Arial" charset="0"/>
              </a:rPr>
              <a:t>, and </a:t>
            </a:r>
            <a:r>
              <a:rPr lang="en-US" sz="1600" dirty="0" smtClean="0">
                <a:solidFill>
                  <a:schemeClr val="tx1"/>
                </a:solidFill>
                <a:latin typeface="Arial" charset="0"/>
                <a:ea typeface="Arial" charset="0"/>
                <a:cs typeface="Arial" charset="0"/>
              </a:rPr>
              <a:t>high </a:t>
            </a:r>
            <a:r>
              <a:rPr lang="en-US" sz="1600" dirty="0">
                <a:solidFill>
                  <a:schemeClr val="tx1"/>
                </a:solidFill>
                <a:latin typeface="Arial" charset="0"/>
                <a:ea typeface="Arial" charset="0"/>
                <a:cs typeface="Arial" charset="0"/>
              </a:rPr>
              <a:t>n</a:t>
            </a:r>
            <a:r>
              <a:rPr lang="en-US" sz="1600" dirty="0" smtClean="0">
                <a:solidFill>
                  <a:schemeClr val="tx1"/>
                </a:solidFill>
                <a:latin typeface="Arial" charset="0"/>
                <a:ea typeface="Arial" charset="0"/>
                <a:cs typeface="Arial" charset="0"/>
              </a:rPr>
              <a:t>eeds </a:t>
            </a:r>
            <a:r>
              <a:rPr lang="en-US" sz="1600" dirty="0">
                <a:solidFill>
                  <a:schemeClr val="tx1"/>
                </a:solidFill>
                <a:latin typeface="Arial" charset="0"/>
                <a:ea typeface="Arial" charset="0"/>
                <a:cs typeface="Arial" charset="0"/>
              </a:rPr>
              <a:t>r</a:t>
            </a:r>
            <a:r>
              <a:rPr lang="en-US" sz="1600" dirty="0" smtClean="0">
                <a:solidFill>
                  <a:schemeClr val="tx1"/>
                </a:solidFill>
                <a:latin typeface="Arial" charset="0"/>
                <a:ea typeface="Arial" charset="0"/>
                <a:cs typeface="Arial" charset="0"/>
              </a:rPr>
              <a:t>equirements</a:t>
            </a:r>
            <a:endParaRPr lang="en-US" sz="1600" dirty="0">
              <a:solidFill>
                <a:schemeClr val="tx1"/>
              </a:solidFill>
              <a:latin typeface="Arial" charset="0"/>
              <a:ea typeface="Arial" charset="0"/>
              <a:cs typeface="Arial" charset="0"/>
            </a:endParaRPr>
          </a:p>
          <a:p>
            <a:pPr>
              <a:buClr>
                <a:srgbClr val="FB5707"/>
              </a:buClr>
            </a:pPr>
            <a:r>
              <a:rPr lang="en-US" sz="1800" dirty="0">
                <a:solidFill>
                  <a:schemeClr val="tx1"/>
                </a:solidFill>
                <a:latin typeface="Arial" charset="0"/>
                <a:ea typeface="Arial" charset="0"/>
                <a:cs typeface="Arial" charset="0"/>
              </a:rPr>
              <a:t>Disaggregation of d</a:t>
            </a:r>
            <a:r>
              <a:rPr lang="en-US" sz="1800" dirty="0" smtClean="0">
                <a:solidFill>
                  <a:schemeClr val="tx1"/>
                </a:solidFill>
                <a:latin typeface="Arial" charset="0"/>
                <a:ea typeface="Arial" charset="0"/>
                <a:cs typeface="Arial" charset="0"/>
              </a:rPr>
              <a:t>ata</a:t>
            </a:r>
            <a:endParaRPr lang="en-US" sz="1800" dirty="0">
              <a:solidFill>
                <a:schemeClr val="tx1"/>
              </a:solidFill>
              <a:latin typeface="Arial" charset="0"/>
              <a:ea typeface="Arial" charset="0"/>
              <a:cs typeface="Arial" charset="0"/>
            </a:endParaRPr>
          </a:p>
          <a:p>
            <a:pPr>
              <a:buClr>
                <a:srgbClr val="FB5707"/>
              </a:buClr>
            </a:pPr>
            <a:r>
              <a:rPr lang="en-US" sz="1800" dirty="0">
                <a:solidFill>
                  <a:schemeClr val="tx1"/>
                </a:solidFill>
                <a:latin typeface="Arial" charset="0"/>
                <a:ea typeface="Arial" charset="0"/>
                <a:cs typeface="Arial" charset="0"/>
              </a:rPr>
              <a:t>Engagement of P-12 </a:t>
            </a:r>
            <a:r>
              <a:rPr lang="en-US" sz="1800" dirty="0" smtClean="0">
                <a:solidFill>
                  <a:schemeClr val="tx1"/>
                </a:solidFill>
                <a:latin typeface="Arial" charset="0"/>
                <a:ea typeface="Arial" charset="0"/>
                <a:cs typeface="Arial" charset="0"/>
              </a:rPr>
              <a:t>partners</a:t>
            </a:r>
            <a:endParaRPr lang="en-US" sz="1800" dirty="0">
              <a:solidFill>
                <a:schemeClr val="tx1"/>
              </a:solidFill>
              <a:latin typeface="Arial" charset="0"/>
              <a:ea typeface="Arial" charset="0"/>
              <a:cs typeface="Arial" charset="0"/>
            </a:endParaRPr>
          </a:p>
          <a:p>
            <a:pPr>
              <a:buClr>
                <a:srgbClr val="FB5707"/>
              </a:buClr>
            </a:pPr>
            <a:r>
              <a:rPr lang="en-US" sz="1800" dirty="0">
                <a:solidFill>
                  <a:schemeClr val="tx1"/>
                </a:solidFill>
                <a:latin typeface="Arial" charset="0"/>
                <a:ea typeface="Arial" charset="0"/>
                <a:cs typeface="Arial" charset="0"/>
              </a:rPr>
              <a:t>Interdependence </a:t>
            </a:r>
            <a:r>
              <a:rPr lang="en-US" sz="1800" dirty="0" smtClean="0">
                <a:solidFill>
                  <a:schemeClr val="tx1"/>
                </a:solidFill>
                <a:latin typeface="Arial" charset="0"/>
                <a:ea typeface="Arial" charset="0"/>
                <a:cs typeface="Arial" charset="0"/>
              </a:rPr>
              <a:t>among standards; importance of required components</a:t>
            </a:r>
            <a:endParaRPr lang="en-US" sz="1800" dirty="0">
              <a:solidFill>
                <a:schemeClr val="tx1"/>
              </a:solidFill>
              <a:latin typeface="Arial" charset="0"/>
              <a:ea typeface="Arial" charset="0"/>
              <a:cs typeface="Arial" charset="0"/>
            </a:endParaRPr>
          </a:p>
          <a:p>
            <a:pPr>
              <a:buClr>
                <a:srgbClr val="FB5707"/>
              </a:buClr>
            </a:pPr>
            <a:r>
              <a:rPr lang="en-US" sz="1800" dirty="0">
                <a:solidFill>
                  <a:schemeClr val="tx1"/>
                </a:solidFill>
                <a:latin typeface="Arial" charset="0"/>
                <a:ea typeface="Arial" charset="0"/>
                <a:cs typeface="Arial" charset="0"/>
              </a:rPr>
              <a:t>Integration of </a:t>
            </a:r>
            <a:r>
              <a:rPr lang="en-US" sz="1800" dirty="0" smtClean="0">
                <a:solidFill>
                  <a:schemeClr val="tx1"/>
                </a:solidFill>
                <a:latin typeface="Arial" charset="0"/>
                <a:ea typeface="Arial" charset="0"/>
                <a:cs typeface="Arial" charset="0"/>
              </a:rPr>
              <a:t>diversity </a:t>
            </a:r>
            <a:r>
              <a:rPr lang="en-US" sz="1800" dirty="0">
                <a:solidFill>
                  <a:schemeClr val="tx1"/>
                </a:solidFill>
                <a:latin typeface="Arial" charset="0"/>
                <a:ea typeface="Arial" charset="0"/>
                <a:cs typeface="Arial" charset="0"/>
              </a:rPr>
              <a:t>&amp; </a:t>
            </a:r>
            <a:r>
              <a:rPr lang="en-US" sz="1800" dirty="0" smtClean="0">
                <a:solidFill>
                  <a:schemeClr val="tx1"/>
                </a:solidFill>
                <a:latin typeface="Arial" charset="0"/>
                <a:ea typeface="Arial" charset="0"/>
                <a:cs typeface="Arial" charset="0"/>
              </a:rPr>
              <a:t>technology</a:t>
            </a:r>
          </a:p>
        </p:txBody>
      </p:sp>
    </p:spTree>
    <p:extLst>
      <p:ext uri="{BB962C8B-B14F-4D97-AF65-F5344CB8AC3E}">
        <p14:creationId xmlns:p14="http://schemas.microsoft.com/office/powerpoint/2010/main" xmlns="" val="2824392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20771"/>
            <a:ext cx="9144000" cy="962352"/>
          </a:xfrm>
        </p:spPr>
        <p:txBody>
          <a:bodyPr/>
          <a:lstStyle/>
          <a:p>
            <a:pPr algn="ctr"/>
            <a:r>
              <a:rPr lang="en-US" b="1" dirty="0" smtClean="0">
                <a:solidFill>
                  <a:srgbClr val="F93806"/>
                </a:solidFill>
              </a:rPr>
              <a:t>Implications for Your Assessment </a:t>
            </a:r>
            <a:r>
              <a:rPr lang="en-US" b="1" dirty="0">
                <a:solidFill>
                  <a:srgbClr val="F93806"/>
                </a:solidFill>
              </a:rPr>
              <a:t>System</a:t>
            </a:r>
          </a:p>
        </p:txBody>
      </p:sp>
      <p:sp>
        <p:nvSpPr>
          <p:cNvPr id="3" name="Content Placeholder 2"/>
          <p:cNvSpPr>
            <a:spLocks noGrp="1"/>
          </p:cNvSpPr>
          <p:nvPr>
            <p:ph idx="1"/>
          </p:nvPr>
        </p:nvSpPr>
        <p:spPr>
          <a:xfrm>
            <a:off x="112295" y="1203894"/>
            <a:ext cx="8903368" cy="5187355"/>
          </a:xfrm>
        </p:spPr>
        <p:txBody>
          <a:bodyPr>
            <a:normAutofit fontScale="92500" lnSpcReduction="20000"/>
          </a:bodyPr>
          <a:lstStyle/>
          <a:p>
            <a:pPr>
              <a:buClr>
                <a:srgbClr val="FB5707"/>
              </a:buClr>
            </a:pPr>
            <a:r>
              <a:rPr lang="en-US" sz="1900" dirty="0">
                <a:solidFill>
                  <a:schemeClr val="tx1"/>
                </a:solidFill>
                <a:latin typeface="Arial" charset="0"/>
                <a:ea typeface="Arial" charset="0"/>
                <a:cs typeface="Arial" charset="0"/>
              </a:rPr>
              <a:t>Establish a </a:t>
            </a:r>
            <a:r>
              <a:rPr lang="en-US" sz="1900" dirty="0" smtClean="0">
                <a:solidFill>
                  <a:schemeClr val="tx1"/>
                </a:solidFill>
                <a:latin typeface="Arial" charset="0"/>
                <a:ea typeface="Arial" charset="0"/>
                <a:cs typeface="Arial" charset="0"/>
              </a:rPr>
              <a:t>culture </a:t>
            </a:r>
            <a:r>
              <a:rPr lang="en-US" sz="1900" dirty="0">
                <a:solidFill>
                  <a:schemeClr val="tx1"/>
                </a:solidFill>
                <a:latin typeface="Arial" charset="0"/>
                <a:ea typeface="Arial" charset="0"/>
                <a:cs typeface="Arial" charset="0"/>
              </a:rPr>
              <a:t>of </a:t>
            </a:r>
            <a:r>
              <a:rPr lang="en-US" sz="1900" dirty="0" smtClean="0">
                <a:solidFill>
                  <a:schemeClr val="tx1"/>
                </a:solidFill>
                <a:latin typeface="Arial" charset="0"/>
                <a:ea typeface="Arial" charset="0"/>
                <a:cs typeface="Arial" charset="0"/>
              </a:rPr>
              <a:t>assessment and supporting structure, policies, &amp; procedures</a:t>
            </a:r>
            <a:endParaRPr lang="en-US" sz="1900" dirty="0">
              <a:solidFill>
                <a:schemeClr val="tx1"/>
              </a:solidFill>
              <a:latin typeface="Arial" charset="0"/>
              <a:ea typeface="Arial" charset="0"/>
              <a:cs typeface="Arial" charset="0"/>
            </a:endParaRPr>
          </a:p>
          <a:p>
            <a:pPr>
              <a:buClr>
                <a:srgbClr val="FB5707"/>
              </a:buClr>
            </a:pPr>
            <a:r>
              <a:rPr lang="en-US" sz="1900" dirty="0" smtClean="0">
                <a:solidFill>
                  <a:schemeClr val="tx1"/>
                </a:solidFill>
                <a:latin typeface="Arial" charset="0"/>
                <a:ea typeface="Arial" charset="0"/>
                <a:cs typeface="Arial" charset="0"/>
              </a:rPr>
              <a:t>Ensure proactive engagement of P-12 partners</a:t>
            </a:r>
            <a:endParaRPr lang="en-US" sz="1900" dirty="0">
              <a:solidFill>
                <a:schemeClr val="tx1"/>
              </a:solidFill>
              <a:latin typeface="Arial" charset="0"/>
              <a:ea typeface="Arial" charset="0"/>
              <a:cs typeface="Arial" charset="0"/>
            </a:endParaRPr>
          </a:p>
          <a:p>
            <a:pPr lvl="1">
              <a:buClr>
                <a:srgbClr val="FB5707"/>
              </a:buClr>
            </a:pPr>
            <a:r>
              <a:rPr lang="en-US" sz="1700" dirty="0" smtClean="0">
                <a:solidFill>
                  <a:schemeClr val="tx1"/>
                </a:solidFill>
                <a:latin typeface="Arial" charset="0"/>
                <a:ea typeface="Arial" charset="0"/>
                <a:cs typeface="Arial" charset="0"/>
              </a:rPr>
              <a:t>Design of clinical </a:t>
            </a:r>
            <a:r>
              <a:rPr lang="en-US" sz="1700" dirty="0">
                <a:solidFill>
                  <a:schemeClr val="tx1"/>
                </a:solidFill>
                <a:latin typeface="Arial" charset="0"/>
                <a:ea typeface="Arial" charset="0"/>
                <a:cs typeface="Arial" charset="0"/>
              </a:rPr>
              <a:t>l</a:t>
            </a:r>
            <a:r>
              <a:rPr lang="en-US" sz="1700" dirty="0" smtClean="0">
                <a:solidFill>
                  <a:schemeClr val="tx1"/>
                </a:solidFill>
                <a:latin typeface="Arial" charset="0"/>
                <a:ea typeface="Arial" charset="0"/>
                <a:cs typeface="Arial" charset="0"/>
              </a:rPr>
              <a:t>earning experiences </a:t>
            </a:r>
            <a:r>
              <a:rPr lang="en-US" sz="1700" dirty="0">
                <a:solidFill>
                  <a:schemeClr val="tx1"/>
                </a:solidFill>
                <a:latin typeface="Arial" charset="0"/>
                <a:ea typeface="Arial" charset="0"/>
                <a:cs typeface="Arial" charset="0"/>
              </a:rPr>
              <a:t>and </a:t>
            </a:r>
            <a:r>
              <a:rPr lang="en-US" sz="1700" dirty="0" smtClean="0">
                <a:solidFill>
                  <a:schemeClr val="tx1"/>
                </a:solidFill>
                <a:latin typeface="Arial" charset="0"/>
                <a:ea typeface="Arial" charset="0"/>
                <a:cs typeface="Arial" charset="0"/>
              </a:rPr>
              <a:t>key clinical assessments</a:t>
            </a:r>
            <a:endParaRPr lang="en-US" sz="1700" dirty="0">
              <a:solidFill>
                <a:schemeClr val="tx1"/>
              </a:solidFill>
              <a:latin typeface="Arial" charset="0"/>
              <a:ea typeface="Arial" charset="0"/>
              <a:cs typeface="Arial" charset="0"/>
            </a:endParaRPr>
          </a:p>
          <a:p>
            <a:pPr lvl="1">
              <a:buClr>
                <a:srgbClr val="FB5707"/>
              </a:buClr>
            </a:pPr>
            <a:r>
              <a:rPr lang="en-US" sz="1700" dirty="0">
                <a:solidFill>
                  <a:schemeClr val="tx1"/>
                </a:solidFill>
                <a:latin typeface="Arial" charset="0"/>
                <a:ea typeface="Arial" charset="0"/>
                <a:cs typeface="Arial" charset="0"/>
              </a:rPr>
              <a:t>Performance </a:t>
            </a:r>
            <a:r>
              <a:rPr lang="en-US" sz="1700" dirty="0" smtClean="0">
                <a:solidFill>
                  <a:schemeClr val="tx1"/>
                </a:solidFill>
                <a:latin typeface="Arial" charset="0"/>
                <a:ea typeface="Arial" charset="0"/>
                <a:cs typeface="Arial" charset="0"/>
              </a:rPr>
              <a:t>assessment</a:t>
            </a:r>
            <a:r>
              <a:rPr lang="en-US" sz="1700" dirty="0">
                <a:solidFill>
                  <a:schemeClr val="tx1"/>
                </a:solidFill>
                <a:latin typeface="Arial" charset="0"/>
                <a:ea typeface="Arial" charset="0"/>
                <a:cs typeface="Arial" charset="0"/>
              </a:rPr>
              <a:t>, </a:t>
            </a:r>
            <a:r>
              <a:rPr lang="en-US" sz="1700" dirty="0" smtClean="0">
                <a:solidFill>
                  <a:schemeClr val="tx1"/>
                </a:solidFill>
                <a:latin typeface="Arial" charset="0"/>
                <a:ea typeface="Arial" charset="0"/>
                <a:cs typeface="Arial" charset="0"/>
              </a:rPr>
              <a:t>data review/analysis</a:t>
            </a:r>
            <a:r>
              <a:rPr lang="en-US" sz="1700" dirty="0">
                <a:solidFill>
                  <a:schemeClr val="tx1"/>
                </a:solidFill>
                <a:latin typeface="Arial" charset="0"/>
                <a:ea typeface="Arial" charset="0"/>
                <a:cs typeface="Arial" charset="0"/>
              </a:rPr>
              <a:t>, and CQI</a:t>
            </a:r>
          </a:p>
          <a:p>
            <a:pPr lvl="1">
              <a:buClr>
                <a:srgbClr val="FB5707"/>
              </a:buClr>
            </a:pPr>
            <a:r>
              <a:rPr lang="en-US" sz="1700" dirty="0">
                <a:solidFill>
                  <a:schemeClr val="tx1"/>
                </a:solidFill>
                <a:latin typeface="Arial" charset="0"/>
                <a:ea typeface="Arial" charset="0"/>
                <a:cs typeface="Arial" charset="0"/>
              </a:rPr>
              <a:t>High </a:t>
            </a:r>
            <a:r>
              <a:rPr lang="en-US" sz="1700" dirty="0" smtClean="0">
                <a:solidFill>
                  <a:schemeClr val="tx1"/>
                </a:solidFill>
                <a:latin typeface="Arial" charset="0"/>
                <a:ea typeface="Arial" charset="0"/>
                <a:cs typeface="Arial" charset="0"/>
              </a:rPr>
              <a:t>needs </a:t>
            </a:r>
            <a:r>
              <a:rPr lang="en-US" sz="1700" dirty="0">
                <a:solidFill>
                  <a:schemeClr val="tx1"/>
                </a:solidFill>
                <a:latin typeface="Arial" charset="0"/>
                <a:ea typeface="Arial" charset="0"/>
                <a:cs typeface="Arial" charset="0"/>
              </a:rPr>
              <a:t>r</a:t>
            </a:r>
            <a:r>
              <a:rPr lang="en-US" sz="1700" dirty="0" smtClean="0">
                <a:solidFill>
                  <a:schemeClr val="tx1"/>
                </a:solidFill>
                <a:latin typeface="Arial" charset="0"/>
                <a:ea typeface="Arial" charset="0"/>
                <a:cs typeface="Arial" charset="0"/>
              </a:rPr>
              <a:t>equirements</a:t>
            </a:r>
            <a:endParaRPr lang="en-US" sz="1700" dirty="0">
              <a:solidFill>
                <a:schemeClr val="tx1"/>
              </a:solidFill>
              <a:latin typeface="Arial" charset="0"/>
              <a:ea typeface="Arial" charset="0"/>
              <a:cs typeface="Arial" charset="0"/>
            </a:endParaRPr>
          </a:p>
          <a:p>
            <a:pPr lvl="1">
              <a:buClr>
                <a:srgbClr val="FB5707"/>
              </a:buClr>
            </a:pPr>
            <a:r>
              <a:rPr lang="en-US" sz="1700" dirty="0">
                <a:solidFill>
                  <a:schemeClr val="tx1"/>
                </a:solidFill>
                <a:latin typeface="Arial" charset="0"/>
                <a:ea typeface="Arial" charset="0"/>
                <a:cs typeface="Arial" charset="0"/>
              </a:rPr>
              <a:t>Co-selection of </a:t>
            </a:r>
            <a:r>
              <a:rPr lang="en-US" sz="1700" dirty="0" smtClean="0">
                <a:solidFill>
                  <a:schemeClr val="tx1"/>
                </a:solidFill>
                <a:latin typeface="Arial" charset="0"/>
                <a:ea typeface="Arial" charset="0"/>
                <a:cs typeface="Arial" charset="0"/>
              </a:rPr>
              <a:t>clinical faculty</a:t>
            </a:r>
          </a:p>
          <a:p>
            <a:pPr lvl="1">
              <a:buClr>
                <a:srgbClr val="FB5707"/>
              </a:buClr>
            </a:pPr>
            <a:r>
              <a:rPr lang="en-US" sz="1700" dirty="0" smtClean="0">
                <a:solidFill>
                  <a:schemeClr val="tx1"/>
                </a:solidFill>
                <a:latin typeface="Arial" charset="0"/>
                <a:ea typeface="Arial" charset="0"/>
                <a:cs typeface="Arial" charset="0"/>
              </a:rPr>
              <a:t>Formal collaboration at least twice annually</a:t>
            </a:r>
            <a:endParaRPr lang="en-US" sz="1700" dirty="0">
              <a:solidFill>
                <a:schemeClr val="tx1"/>
              </a:solidFill>
              <a:latin typeface="Arial" charset="0"/>
              <a:ea typeface="Arial" charset="0"/>
              <a:cs typeface="Arial" charset="0"/>
            </a:endParaRPr>
          </a:p>
          <a:p>
            <a:pPr>
              <a:buClr>
                <a:srgbClr val="FB5707"/>
              </a:buClr>
            </a:pPr>
            <a:r>
              <a:rPr lang="en-US" sz="1900" dirty="0" smtClean="0">
                <a:solidFill>
                  <a:schemeClr val="tx1"/>
                </a:solidFill>
                <a:latin typeface="Arial" charset="0"/>
                <a:ea typeface="Arial" charset="0"/>
                <a:cs typeface="Arial" charset="0"/>
              </a:rPr>
              <a:t>Select/identify supporting </a:t>
            </a:r>
            <a:r>
              <a:rPr lang="en-US" sz="1900" dirty="0">
                <a:solidFill>
                  <a:schemeClr val="tx1"/>
                </a:solidFill>
                <a:latin typeface="Arial" charset="0"/>
                <a:ea typeface="Arial" charset="0"/>
                <a:cs typeface="Arial" charset="0"/>
              </a:rPr>
              <a:t>t</a:t>
            </a:r>
            <a:r>
              <a:rPr lang="en-US" sz="1900" dirty="0" smtClean="0">
                <a:solidFill>
                  <a:schemeClr val="tx1"/>
                </a:solidFill>
                <a:latin typeface="Arial" charset="0"/>
                <a:ea typeface="Arial" charset="0"/>
                <a:cs typeface="Arial" charset="0"/>
              </a:rPr>
              <a:t>echnology </a:t>
            </a:r>
            <a:r>
              <a:rPr lang="en-US" sz="1900" dirty="0">
                <a:solidFill>
                  <a:schemeClr val="tx1"/>
                </a:solidFill>
                <a:latin typeface="Arial" charset="0"/>
                <a:ea typeface="Arial" charset="0"/>
                <a:cs typeface="Arial" charset="0"/>
              </a:rPr>
              <a:t>t</a:t>
            </a:r>
            <a:r>
              <a:rPr lang="en-US" sz="1900" dirty="0" smtClean="0">
                <a:solidFill>
                  <a:schemeClr val="tx1"/>
                </a:solidFill>
                <a:latin typeface="Arial" charset="0"/>
                <a:ea typeface="Arial" charset="0"/>
                <a:cs typeface="Arial" charset="0"/>
              </a:rPr>
              <a:t>ools</a:t>
            </a:r>
            <a:endParaRPr lang="en-US" sz="1900" dirty="0">
              <a:solidFill>
                <a:schemeClr val="tx1"/>
              </a:solidFill>
              <a:latin typeface="Arial" charset="0"/>
              <a:ea typeface="Arial" charset="0"/>
              <a:cs typeface="Arial" charset="0"/>
            </a:endParaRPr>
          </a:p>
          <a:p>
            <a:pPr>
              <a:buClr>
                <a:srgbClr val="FB5707"/>
              </a:buClr>
            </a:pPr>
            <a:r>
              <a:rPr lang="en-US" sz="1900" dirty="0">
                <a:solidFill>
                  <a:schemeClr val="tx1"/>
                </a:solidFill>
                <a:latin typeface="Arial" charset="0"/>
                <a:ea typeface="Arial" charset="0"/>
                <a:cs typeface="Arial" charset="0"/>
              </a:rPr>
              <a:t>Identify common </a:t>
            </a:r>
            <a:r>
              <a:rPr lang="en-US" sz="1900" dirty="0" smtClean="0">
                <a:solidFill>
                  <a:schemeClr val="tx1"/>
                </a:solidFill>
                <a:latin typeface="Arial" charset="0"/>
                <a:ea typeface="Arial" charset="0"/>
                <a:cs typeface="Arial" charset="0"/>
              </a:rPr>
              <a:t>candidate learning outcomes and quality control criteria</a:t>
            </a:r>
            <a:endParaRPr lang="en-US" sz="1900" dirty="0">
              <a:solidFill>
                <a:schemeClr val="tx1"/>
              </a:solidFill>
              <a:latin typeface="Arial" charset="0"/>
              <a:ea typeface="Arial" charset="0"/>
              <a:cs typeface="Arial" charset="0"/>
            </a:endParaRPr>
          </a:p>
          <a:p>
            <a:pPr>
              <a:buClr>
                <a:srgbClr val="FB5707"/>
              </a:buClr>
            </a:pPr>
            <a:r>
              <a:rPr lang="en-US" sz="1900" dirty="0">
                <a:solidFill>
                  <a:prstClr val="black"/>
                </a:solidFill>
                <a:latin typeface="Arial" charset="0"/>
                <a:ea typeface="Arial" charset="0"/>
                <a:cs typeface="Arial" charset="0"/>
              </a:rPr>
              <a:t>Develop a 5-7 year recruitment plan</a:t>
            </a:r>
          </a:p>
          <a:p>
            <a:pPr>
              <a:buClr>
                <a:srgbClr val="FB5707"/>
              </a:buClr>
            </a:pPr>
            <a:r>
              <a:rPr lang="en-US" sz="1900" dirty="0">
                <a:solidFill>
                  <a:prstClr val="black"/>
                </a:solidFill>
                <a:latin typeface="Arial" charset="0"/>
                <a:ea typeface="Arial" charset="0"/>
                <a:cs typeface="Arial" charset="0"/>
              </a:rPr>
              <a:t>Establish requirements/procedures for:</a:t>
            </a:r>
          </a:p>
          <a:p>
            <a:pPr lvl="1">
              <a:buClr>
                <a:srgbClr val="FB5707"/>
              </a:buClr>
            </a:pPr>
            <a:r>
              <a:rPr lang="en-US" sz="1700" dirty="0">
                <a:solidFill>
                  <a:prstClr val="black"/>
                </a:solidFill>
                <a:latin typeface="Arial" charset="0"/>
                <a:ea typeface="Arial" charset="0"/>
                <a:cs typeface="Arial" charset="0"/>
              </a:rPr>
              <a:t>Demonstrating construct and content validity of key assessments</a:t>
            </a:r>
          </a:p>
          <a:p>
            <a:pPr lvl="1">
              <a:buClr>
                <a:srgbClr val="FB5707"/>
              </a:buClr>
            </a:pPr>
            <a:r>
              <a:rPr lang="en-US" sz="1700" dirty="0">
                <a:solidFill>
                  <a:prstClr val="black"/>
                </a:solidFill>
                <a:latin typeface="Arial" charset="0"/>
                <a:ea typeface="Arial" charset="0"/>
                <a:cs typeface="Arial" charset="0"/>
              </a:rPr>
              <a:t>Rubric norming/calibration and assessor training</a:t>
            </a:r>
          </a:p>
          <a:p>
            <a:pPr lvl="1">
              <a:buClr>
                <a:srgbClr val="FB5707"/>
              </a:buClr>
            </a:pPr>
            <a:r>
              <a:rPr lang="en-US" sz="1700" dirty="0">
                <a:solidFill>
                  <a:prstClr val="black"/>
                </a:solidFill>
                <a:latin typeface="Arial" charset="0"/>
                <a:ea typeface="Arial" charset="0"/>
                <a:cs typeface="Arial" charset="0"/>
              </a:rPr>
              <a:t>Ongoing evaluation of the reliability of EPP-generated assessments</a:t>
            </a:r>
          </a:p>
          <a:p>
            <a:endParaRPr lang="en-US" dirty="0">
              <a:solidFill>
                <a:schemeClr val="tx1"/>
              </a:solidFill>
            </a:endParaRPr>
          </a:p>
        </p:txBody>
      </p:sp>
    </p:spTree>
    <p:extLst>
      <p:ext uri="{BB962C8B-B14F-4D97-AF65-F5344CB8AC3E}">
        <p14:creationId xmlns:p14="http://schemas.microsoft.com/office/powerpoint/2010/main" xmlns="" val="3525100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94552"/>
            <a:ext cx="9144000" cy="767799"/>
          </a:xfrm>
        </p:spPr>
        <p:txBody>
          <a:bodyPr/>
          <a:lstStyle/>
          <a:p>
            <a:pPr algn="ctr"/>
            <a:r>
              <a:rPr lang="en-US" b="1" dirty="0">
                <a:solidFill>
                  <a:srgbClr val="F93806"/>
                </a:solidFill>
              </a:rPr>
              <a:t>Program-level Assessment</a:t>
            </a:r>
          </a:p>
        </p:txBody>
      </p:sp>
      <p:sp>
        <p:nvSpPr>
          <p:cNvPr id="3" name="Content Placeholder 2"/>
          <p:cNvSpPr>
            <a:spLocks noGrp="1"/>
          </p:cNvSpPr>
          <p:nvPr>
            <p:ph idx="1"/>
          </p:nvPr>
        </p:nvSpPr>
        <p:spPr>
          <a:xfrm>
            <a:off x="551543" y="1494970"/>
            <a:ext cx="8464120" cy="4499461"/>
          </a:xfrm>
        </p:spPr>
        <p:txBody>
          <a:bodyPr/>
          <a:lstStyle/>
          <a:p>
            <a:pPr>
              <a:buClr>
                <a:srgbClr val="FB5707"/>
              </a:buClr>
            </a:pPr>
            <a:r>
              <a:rPr lang="en-US" sz="1800" dirty="0">
                <a:solidFill>
                  <a:schemeClr val="tx1"/>
                </a:solidFill>
                <a:latin typeface="Arial" charset="0"/>
                <a:ea typeface="Arial" charset="0"/>
                <a:cs typeface="Arial" charset="0"/>
              </a:rPr>
              <a:t>Establish </a:t>
            </a:r>
            <a:r>
              <a:rPr lang="en-US" sz="1800" dirty="0" smtClean="0">
                <a:solidFill>
                  <a:schemeClr val="tx1"/>
                </a:solidFill>
                <a:latin typeface="Arial" charset="0"/>
                <a:ea typeface="Arial" charset="0"/>
                <a:cs typeface="Arial" charset="0"/>
              </a:rPr>
              <a:t>program-specific </a:t>
            </a:r>
            <a:r>
              <a:rPr lang="en-US" sz="1800" dirty="0">
                <a:solidFill>
                  <a:schemeClr val="tx1"/>
                </a:solidFill>
                <a:latin typeface="Arial" charset="0"/>
                <a:ea typeface="Arial" charset="0"/>
                <a:cs typeface="Arial" charset="0"/>
              </a:rPr>
              <a:t>k</a:t>
            </a:r>
            <a:r>
              <a:rPr lang="en-US" sz="1800" dirty="0" smtClean="0">
                <a:solidFill>
                  <a:schemeClr val="tx1"/>
                </a:solidFill>
                <a:latin typeface="Arial" charset="0"/>
                <a:ea typeface="Arial" charset="0"/>
                <a:cs typeface="Arial" charset="0"/>
              </a:rPr>
              <a:t>ey </a:t>
            </a:r>
            <a:r>
              <a:rPr lang="en-US" sz="1800" dirty="0">
                <a:solidFill>
                  <a:schemeClr val="tx1"/>
                </a:solidFill>
                <a:latin typeface="Arial" charset="0"/>
                <a:ea typeface="Arial" charset="0"/>
                <a:cs typeface="Arial" charset="0"/>
              </a:rPr>
              <a:t>f</a:t>
            </a:r>
            <a:r>
              <a:rPr lang="en-US" sz="1800" dirty="0" smtClean="0">
                <a:solidFill>
                  <a:schemeClr val="tx1"/>
                </a:solidFill>
                <a:latin typeface="Arial" charset="0"/>
                <a:ea typeface="Arial" charset="0"/>
                <a:cs typeface="Arial" charset="0"/>
              </a:rPr>
              <a:t>ormative </a:t>
            </a:r>
            <a:r>
              <a:rPr lang="en-US" sz="1800" dirty="0">
                <a:solidFill>
                  <a:schemeClr val="tx1"/>
                </a:solidFill>
                <a:latin typeface="Arial" charset="0"/>
                <a:ea typeface="Arial" charset="0"/>
                <a:cs typeface="Arial" charset="0"/>
              </a:rPr>
              <a:t>and </a:t>
            </a:r>
            <a:r>
              <a:rPr lang="en-US" sz="1800" dirty="0" smtClean="0">
                <a:solidFill>
                  <a:schemeClr val="tx1"/>
                </a:solidFill>
                <a:latin typeface="Arial" charset="0"/>
                <a:ea typeface="Arial" charset="0"/>
                <a:cs typeface="Arial" charset="0"/>
              </a:rPr>
              <a:t>summative </a:t>
            </a:r>
            <a:r>
              <a:rPr lang="en-US" sz="1800" dirty="0">
                <a:solidFill>
                  <a:schemeClr val="tx1"/>
                </a:solidFill>
                <a:latin typeface="Arial" charset="0"/>
                <a:ea typeface="Arial" charset="0"/>
                <a:cs typeface="Arial" charset="0"/>
              </a:rPr>
              <a:t>a</a:t>
            </a:r>
            <a:r>
              <a:rPr lang="en-US" sz="1800" dirty="0" smtClean="0">
                <a:solidFill>
                  <a:schemeClr val="tx1"/>
                </a:solidFill>
                <a:latin typeface="Arial" charset="0"/>
                <a:ea typeface="Arial" charset="0"/>
                <a:cs typeface="Arial" charset="0"/>
              </a:rPr>
              <a:t>ssessments</a:t>
            </a:r>
            <a:endParaRPr lang="en-US" sz="1800" dirty="0">
              <a:solidFill>
                <a:schemeClr val="tx1"/>
              </a:solidFill>
              <a:latin typeface="Arial" charset="0"/>
              <a:ea typeface="Arial" charset="0"/>
              <a:cs typeface="Arial" charset="0"/>
            </a:endParaRPr>
          </a:p>
          <a:p>
            <a:pPr>
              <a:buClr>
                <a:srgbClr val="FB5707"/>
              </a:buClr>
            </a:pPr>
            <a:r>
              <a:rPr lang="en-US" sz="1800" dirty="0">
                <a:solidFill>
                  <a:schemeClr val="tx1"/>
                </a:solidFill>
                <a:latin typeface="Arial" charset="0"/>
                <a:ea typeface="Arial" charset="0"/>
                <a:cs typeface="Arial" charset="0"/>
              </a:rPr>
              <a:t>Ensure </a:t>
            </a:r>
            <a:r>
              <a:rPr lang="en-US" sz="1800" dirty="0" smtClean="0">
                <a:solidFill>
                  <a:schemeClr val="tx1"/>
                </a:solidFill>
                <a:latin typeface="Arial" charset="0"/>
                <a:ea typeface="Arial" charset="0"/>
                <a:cs typeface="Arial" charset="0"/>
              </a:rPr>
              <a:t>curricular integrity and comprehensive assessment of target learning outcomes:</a:t>
            </a:r>
            <a:endParaRPr lang="en-US" sz="1800" dirty="0">
              <a:solidFill>
                <a:schemeClr val="tx1"/>
              </a:solidFill>
              <a:latin typeface="Arial" charset="0"/>
              <a:ea typeface="Arial" charset="0"/>
              <a:cs typeface="Arial" charset="0"/>
            </a:endParaRPr>
          </a:p>
          <a:p>
            <a:pPr lvl="1">
              <a:buClr>
                <a:srgbClr val="FB5707"/>
              </a:buClr>
              <a:buFont typeface="Courier New" charset="0"/>
              <a:buChar char="o"/>
            </a:pPr>
            <a:r>
              <a:rPr lang="en-US" sz="1600" dirty="0">
                <a:solidFill>
                  <a:schemeClr val="tx1"/>
                </a:solidFill>
                <a:latin typeface="Arial" charset="0"/>
                <a:ea typeface="Arial" charset="0"/>
                <a:cs typeface="Arial" charset="0"/>
              </a:rPr>
              <a:t>Complete </a:t>
            </a:r>
            <a:r>
              <a:rPr lang="en-US" sz="1600" dirty="0" smtClean="0">
                <a:solidFill>
                  <a:schemeClr val="tx1"/>
                </a:solidFill>
                <a:latin typeface="Arial" charset="0"/>
                <a:ea typeface="Arial" charset="0"/>
                <a:cs typeface="Arial" charset="0"/>
              </a:rPr>
              <a:t>program curriculum </a:t>
            </a:r>
            <a:r>
              <a:rPr lang="en-US" sz="1600" dirty="0">
                <a:solidFill>
                  <a:schemeClr val="tx1"/>
                </a:solidFill>
                <a:latin typeface="Arial" charset="0"/>
                <a:ea typeface="Arial" charset="0"/>
                <a:cs typeface="Arial" charset="0"/>
              </a:rPr>
              <a:t>and </a:t>
            </a:r>
            <a:r>
              <a:rPr lang="en-US" sz="1600" dirty="0" smtClean="0">
                <a:solidFill>
                  <a:schemeClr val="tx1"/>
                </a:solidFill>
                <a:latin typeface="Arial" charset="0"/>
                <a:ea typeface="Arial" charset="0"/>
                <a:cs typeface="Arial" charset="0"/>
              </a:rPr>
              <a:t>assessment maps</a:t>
            </a:r>
            <a:endParaRPr lang="en-US" sz="1600" dirty="0">
              <a:solidFill>
                <a:schemeClr val="tx1"/>
              </a:solidFill>
              <a:latin typeface="Arial" charset="0"/>
              <a:ea typeface="Arial" charset="0"/>
              <a:cs typeface="Arial" charset="0"/>
            </a:endParaRPr>
          </a:p>
          <a:p>
            <a:pPr lvl="1">
              <a:buClr>
                <a:srgbClr val="FB5707"/>
              </a:buClr>
              <a:buFont typeface="Courier New" charset="0"/>
              <a:buChar char="o"/>
            </a:pPr>
            <a:r>
              <a:rPr lang="en-US" sz="1600" dirty="0" smtClean="0">
                <a:solidFill>
                  <a:schemeClr val="tx1"/>
                </a:solidFill>
                <a:latin typeface="Arial" charset="0"/>
                <a:ea typeface="Arial" charset="0"/>
                <a:cs typeface="Arial" charset="0"/>
              </a:rPr>
              <a:t>Consider establishing course shepherds (for courses with multiple instructors)</a:t>
            </a:r>
            <a:endParaRPr lang="en-US" sz="1600" dirty="0">
              <a:solidFill>
                <a:schemeClr val="tx1"/>
              </a:solidFill>
              <a:latin typeface="Arial" charset="0"/>
              <a:ea typeface="Arial" charset="0"/>
              <a:cs typeface="Arial" charset="0"/>
            </a:endParaRPr>
          </a:p>
          <a:p>
            <a:pPr lvl="1">
              <a:buClr>
                <a:srgbClr val="FB5707"/>
              </a:buClr>
              <a:buFont typeface="Courier New" charset="0"/>
              <a:buChar char="o"/>
            </a:pPr>
            <a:r>
              <a:rPr lang="en-US" sz="1600" dirty="0" smtClean="0">
                <a:solidFill>
                  <a:schemeClr val="tx1"/>
                </a:solidFill>
                <a:latin typeface="Arial" charset="0"/>
                <a:ea typeface="Arial" charset="0"/>
                <a:cs typeface="Arial" charset="0"/>
              </a:rPr>
              <a:t>Consider establishing core syllabi for all required courses</a:t>
            </a:r>
            <a:endParaRPr lang="en-US" sz="1600" dirty="0">
              <a:solidFill>
                <a:schemeClr val="tx1"/>
              </a:solidFill>
              <a:latin typeface="Arial" charset="0"/>
              <a:ea typeface="Arial" charset="0"/>
              <a:cs typeface="Arial" charset="0"/>
            </a:endParaRPr>
          </a:p>
          <a:p>
            <a:pPr>
              <a:buClr>
                <a:srgbClr val="FB5707"/>
              </a:buClr>
            </a:pPr>
            <a:r>
              <a:rPr lang="en-US" sz="1800" dirty="0">
                <a:solidFill>
                  <a:schemeClr val="tx1"/>
                </a:solidFill>
                <a:latin typeface="Arial" charset="0"/>
                <a:ea typeface="Arial" charset="0"/>
                <a:cs typeface="Arial" charset="0"/>
              </a:rPr>
              <a:t>Establish </a:t>
            </a:r>
            <a:r>
              <a:rPr lang="en-US" sz="1800" dirty="0" smtClean="0">
                <a:solidFill>
                  <a:schemeClr val="tx1"/>
                </a:solidFill>
                <a:latin typeface="Arial" charset="0"/>
                <a:ea typeface="Arial" charset="0"/>
                <a:cs typeface="Arial" charset="0"/>
              </a:rPr>
              <a:t>responsibilities</a:t>
            </a:r>
            <a:r>
              <a:rPr lang="en-US" sz="1800" dirty="0">
                <a:solidFill>
                  <a:schemeClr val="tx1"/>
                </a:solidFill>
                <a:latin typeface="Arial" charset="0"/>
                <a:ea typeface="Arial" charset="0"/>
                <a:cs typeface="Arial" charset="0"/>
              </a:rPr>
              <a:t>, </a:t>
            </a:r>
            <a:r>
              <a:rPr lang="en-US" sz="1800" dirty="0" smtClean="0">
                <a:solidFill>
                  <a:schemeClr val="tx1"/>
                </a:solidFill>
                <a:latin typeface="Arial" charset="0"/>
                <a:ea typeface="Arial" charset="0"/>
                <a:cs typeface="Arial" charset="0"/>
              </a:rPr>
              <a:t>policies</a:t>
            </a:r>
            <a:r>
              <a:rPr lang="en-US" sz="1800" dirty="0">
                <a:solidFill>
                  <a:schemeClr val="tx1"/>
                </a:solidFill>
                <a:latin typeface="Arial" charset="0"/>
                <a:ea typeface="Arial" charset="0"/>
                <a:cs typeface="Arial" charset="0"/>
              </a:rPr>
              <a:t>, and </a:t>
            </a:r>
            <a:r>
              <a:rPr lang="en-US" sz="1800" dirty="0" smtClean="0">
                <a:solidFill>
                  <a:schemeClr val="tx1"/>
                </a:solidFill>
                <a:latin typeface="Arial" charset="0"/>
                <a:ea typeface="Arial" charset="0"/>
                <a:cs typeface="Arial" charset="0"/>
              </a:rPr>
              <a:t>procedures </a:t>
            </a:r>
            <a:r>
              <a:rPr lang="en-US" sz="1800" dirty="0">
                <a:solidFill>
                  <a:schemeClr val="tx1"/>
                </a:solidFill>
                <a:latin typeface="Arial" charset="0"/>
                <a:ea typeface="Arial" charset="0"/>
                <a:cs typeface="Arial" charset="0"/>
              </a:rPr>
              <a:t>for </a:t>
            </a:r>
            <a:r>
              <a:rPr lang="en-US" sz="1800" dirty="0" smtClean="0">
                <a:solidFill>
                  <a:schemeClr val="tx1"/>
                </a:solidFill>
                <a:latin typeface="Arial" charset="0"/>
                <a:ea typeface="Arial" charset="0"/>
                <a:cs typeface="Arial" charset="0"/>
              </a:rPr>
              <a:t>program-level review and use of assessment data to improve program quality and candidate learning</a:t>
            </a:r>
            <a:endParaRPr lang="en-US" sz="1800" dirty="0">
              <a:solidFill>
                <a:schemeClr val="tx1"/>
              </a:solidFill>
              <a:latin typeface="Arial" charset="0"/>
              <a:ea typeface="Arial" charset="0"/>
              <a:cs typeface="Arial" charset="0"/>
            </a:endParaRPr>
          </a:p>
          <a:p>
            <a:pPr>
              <a:buClr>
                <a:srgbClr val="FB5707"/>
              </a:buClr>
            </a:pPr>
            <a:r>
              <a:rPr lang="en-US" sz="1800" dirty="0">
                <a:solidFill>
                  <a:schemeClr val="tx1"/>
                </a:solidFill>
                <a:latin typeface="Arial" charset="0"/>
                <a:ea typeface="Arial" charset="0"/>
                <a:cs typeface="Arial" charset="0"/>
              </a:rPr>
              <a:t>Ensure </a:t>
            </a:r>
            <a:r>
              <a:rPr lang="en-US" sz="1800" dirty="0" smtClean="0">
                <a:solidFill>
                  <a:schemeClr val="tx1"/>
                </a:solidFill>
                <a:latin typeface="Arial" charset="0"/>
                <a:ea typeface="Arial" charset="0"/>
                <a:cs typeface="Arial" charset="0"/>
              </a:rPr>
              <a:t>program-level engagement of P-12 partners</a:t>
            </a:r>
            <a:endParaRPr lang="en-US" sz="1800" dirty="0">
              <a:solidFill>
                <a:schemeClr val="tx1"/>
              </a:solidFill>
              <a:latin typeface="Arial" charset="0"/>
              <a:ea typeface="Arial" charset="0"/>
              <a:cs typeface="Arial" charset="0"/>
            </a:endParaRPr>
          </a:p>
          <a:p>
            <a:pPr>
              <a:buClr>
                <a:srgbClr val="FB5707"/>
              </a:buClr>
            </a:pPr>
            <a:r>
              <a:rPr lang="en-US" sz="1800" dirty="0">
                <a:solidFill>
                  <a:schemeClr val="tx1"/>
                </a:solidFill>
                <a:latin typeface="Arial" charset="0"/>
                <a:ea typeface="Arial" charset="0"/>
                <a:cs typeface="Arial" charset="0"/>
              </a:rPr>
              <a:t>Monitor </a:t>
            </a:r>
            <a:r>
              <a:rPr lang="en-US" sz="1800" dirty="0" smtClean="0">
                <a:solidFill>
                  <a:schemeClr val="tx1"/>
                </a:solidFill>
                <a:latin typeface="Arial" charset="0"/>
                <a:ea typeface="Arial" charset="0"/>
                <a:cs typeface="Arial" charset="0"/>
              </a:rPr>
              <a:t>and </a:t>
            </a:r>
            <a:r>
              <a:rPr lang="en-US" sz="1800" dirty="0">
                <a:solidFill>
                  <a:schemeClr val="tx1"/>
                </a:solidFill>
                <a:latin typeface="Arial" charset="0"/>
                <a:ea typeface="Arial" charset="0"/>
                <a:cs typeface="Arial" charset="0"/>
              </a:rPr>
              <a:t>e</a:t>
            </a:r>
            <a:r>
              <a:rPr lang="en-US" sz="1800" dirty="0" smtClean="0">
                <a:solidFill>
                  <a:schemeClr val="tx1"/>
                </a:solidFill>
                <a:latin typeface="Arial" charset="0"/>
                <a:ea typeface="Arial" charset="0"/>
                <a:cs typeface="Arial" charset="0"/>
              </a:rPr>
              <a:t>valuate </a:t>
            </a:r>
            <a:r>
              <a:rPr lang="en-US" sz="1800" dirty="0">
                <a:solidFill>
                  <a:schemeClr val="tx1"/>
                </a:solidFill>
                <a:latin typeface="Arial" charset="0"/>
                <a:ea typeface="Arial" charset="0"/>
                <a:cs typeface="Arial" charset="0"/>
              </a:rPr>
              <a:t>p</a:t>
            </a:r>
            <a:r>
              <a:rPr lang="en-US" sz="1800" dirty="0" smtClean="0">
                <a:solidFill>
                  <a:schemeClr val="tx1"/>
                </a:solidFill>
                <a:latin typeface="Arial" charset="0"/>
                <a:ea typeface="Arial" charset="0"/>
                <a:cs typeface="Arial" charset="0"/>
              </a:rPr>
              <a:t>erformance trends (candidates and completers)</a:t>
            </a:r>
            <a:endParaRPr lang="en-US" sz="1800" dirty="0">
              <a:solidFill>
                <a:schemeClr val="tx1"/>
              </a:solidFill>
              <a:latin typeface="Arial" charset="0"/>
              <a:ea typeface="Arial" charset="0"/>
              <a:cs typeface="Arial" charset="0"/>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xmlns="" val="4007565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2730"/>
            <a:ext cx="9143999" cy="962352"/>
          </a:xfrm>
        </p:spPr>
        <p:txBody>
          <a:bodyPr>
            <a:normAutofit/>
          </a:bodyPr>
          <a:lstStyle/>
          <a:p>
            <a:pPr algn="ctr"/>
            <a:r>
              <a:rPr lang="en-US" b="1" dirty="0">
                <a:solidFill>
                  <a:srgbClr val="F93806"/>
                </a:solidFill>
              </a:rPr>
              <a:t>Building an Assessment “Arch”</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91447" y="1211352"/>
            <a:ext cx="6793190"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968713" y="5737315"/>
            <a:ext cx="7162800" cy="369332"/>
          </a:xfrm>
          <a:prstGeom prst="rect">
            <a:avLst/>
          </a:prstGeom>
          <a:noFill/>
        </p:spPr>
        <p:txBody>
          <a:bodyPr wrap="square" rtlCol="0">
            <a:spAutoFit/>
          </a:bodyPr>
          <a:lstStyle/>
          <a:p>
            <a:pPr algn="ctr"/>
            <a:r>
              <a:rPr lang="en-US" dirty="0">
                <a:solidFill>
                  <a:prstClr val="black"/>
                </a:solidFill>
              </a:rPr>
              <a:t>Image from </a:t>
            </a:r>
            <a:r>
              <a:rPr lang="en-US" dirty="0">
                <a:solidFill>
                  <a:srgbClr val="BE0204"/>
                </a:solidFill>
                <a:hlinkClick r:id="rId3"/>
              </a:rPr>
              <a:t>http://</a:t>
            </a:r>
            <a:r>
              <a:rPr lang="en-US" dirty="0">
                <a:solidFill>
                  <a:srgbClr val="7E13E3"/>
                </a:solidFill>
                <a:hlinkClick r:id="rId3"/>
              </a:rPr>
              <a:t>www.bing.com/image</a:t>
            </a:r>
            <a:endParaRPr lang="en-US" dirty="0">
              <a:solidFill>
                <a:srgbClr val="7E13E3"/>
              </a:solidFill>
            </a:endParaRPr>
          </a:p>
        </p:txBody>
      </p:sp>
      <p:sp>
        <p:nvSpPr>
          <p:cNvPr id="2" name="Isosceles Triangle 1"/>
          <p:cNvSpPr/>
          <p:nvPr/>
        </p:nvSpPr>
        <p:spPr>
          <a:xfrm rot="10800000">
            <a:off x="4363452" y="1374771"/>
            <a:ext cx="449179"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57634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36786"/>
            <a:ext cx="8991600" cy="1198455"/>
          </a:xfrm>
        </p:spPr>
        <p:txBody>
          <a:bodyPr>
            <a:normAutofit/>
          </a:bodyPr>
          <a:lstStyle/>
          <a:p>
            <a:pPr algn="ctr"/>
            <a:r>
              <a:rPr lang="en-US" b="1" dirty="0">
                <a:solidFill>
                  <a:srgbClr val="F93806"/>
                </a:solidFill>
                <a:latin typeface="Arial" charset="0"/>
                <a:ea typeface="Arial" charset="0"/>
                <a:cs typeface="Arial" charset="0"/>
              </a:rPr>
              <a:t>Designing High Quality Rubrics</a:t>
            </a:r>
          </a:p>
        </p:txBody>
      </p:sp>
      <p:sp>
        <p:nvSpPr>
          <p:cNvPr id="3" name="Content Placeholder 2"/>
          <p:cNvSpPr>
            <a:spLocks noGrp="1"/>
          </p:cNvSpPr>
          <p:nvPr>
            <p:ph idx="1"/>
          </p:nvPr>
        </p:nvSpPr>
        <p:spPr>
          <a:xfrm>
            <a:off x="754742" y="2148114"/>
            <a:ext cx="8389257" cy="3795486"/>
          </a:xfrm>
        </p:spPr>
        <p:txBody>
          <a:bodyPr>
            <a:normAutofit/>
          </a:bodyPr>
          <a:lstStyle/>
          <a:p>
            <a:pPr>
              <a:lnSpc>
                <a:spcPct val="130000"/>
              </a:lnSpc>
              <a:buClr>
                <a:srgbClr val="FB5707"/>
              </a:buClr>
            </a:pPr>
            <a:r>
              <a:rPr lang="en-US" sz="1800" dirty="0">
                <a:solidFill>
                  <a:schemeClr val="tx1"/>
                </a:solidFill>
                <a:latin typeface="Arial" charset="0"/>
                <a:ea typeface="Arial" charset="0"/>
                <a:cs typeface="Arial" charset="0"/>
              </a:rPr>
              <a:t>Rubric </a:t>
            </a:r>
            <a:r>
              <a:rPr lang="en-US" sz="1800" dirty="0" smtClean="0">
                <a:solidFill>
                  <a:schemeClr val="tx1"/>
                </a:solidFill>
                <a:latin typeface="Arial" charset="0"/>
                <a:ea typeface="Arial" charset="0"/>
                <a:cs typeface="Arial" charset="0"/>
              </a:rPr>
              <a:t>definition</a:t>
            </a:r>
            <a:endParaRPr lang="en-US" sz="1800" dirty="0">
              <a:solidFill>
                <a:schemeClr val="tx1"/>
              </a:solidFill>
              <a:latin typeface="Arial" charset="0"/>
              <a:ea typeface="Arial" charset="0"/>
              <a:cs typeface="Arial" charset="0"/>
            </a:endParaRPr>
          </a:p>
          <a:p>
            <a:pPr>
              <a:lnSpc>
                <a:spcPct val="130000"/>
              </a:lnSpc>
              <a:buClr>
                <a:srgbClr val="FB5707"/>
              </a:buClr>
            </a:pPr>
            <a:r>
              <a:rPr lang="en-US" sz="1800" dirty="0">
                <a:solidFill>
                  <a:schemeClr val="tx1"/>
                </a:solidFill>
                <a:latin typeface="Arial" charset="0"/>
                <a:ea typeface="Arial" charset="0"/>
                <a:cs typeface="Arial" charset="0"/>
              </a:rPr>
              <a:t>When and </a:t>
            </a:r>
            <a:r>
              <a:rPr lang="en-US" sz="1800" dirty="0" smtClean="0">
                <a:solidFill>
                  <a:schemeClr val="tx1"/>
                </a:solidFill>
                <a:latin typeface="Arial" charset="0"/>
                <a:ea typeface="Arial" charset="0"/>
                <a:cs typeface="Arial" charset="0"/>
              </a:rPr>
              <a:t>why rubrics should be used</a:t>
            </a:r>
            <a:endParaRPr lang="en-US" sz="1800" dirty="0">
              <a:solidFill>
                <a:schemeClr val="tx1"/>
              </a:solidFill>
              <a:latin typeface="Arial" charset="0"/>
              <a:ea typeface="Arial" charset="0"/>
              <a:cs typeface="Arial" charset="0"/>
            </a:endParaRPr>
          </a:p>
          <a:p>
            <a:pPr>
              <a:lnSpc>
                <a:spcPct val="130000"/>
              </a:lnSpc>
              <a:buClr>
                <a:srgbClr val="FB5707"/>
              </a:buClr>
            </a:pPr>
            <a:r>
              <a:rPr lang="en-US" sz="1800" dirty="0">
                <a:solidFill>
                  <a:schemeClr val="tx1"/>
                </a:solidFill>
                <a:latin typeface="Arial" charset="0"/>
                <a:ea typeface="Arial" charset="0"/>
                <a:cs typeface="Arial" charset="0"/>
              </a:rPr>
              <a:t>Commonly </a:t>
            </a:r>
            <a:r>
              <a:rPr lang="en-US" sz="1800" dirty="0" smtClean="0">
                <a:solidFill>
                  <a:schemeClr val="tx1"/>
                </a:solidFill>
                <a:latin typeface="Arial" charset="0"/>
                <a:ea typeface="Arial" charset="0"/>
                <a:cs typeface="Arial" charset="0"/>
              </a:rPr>
              <a:t>encountered rubric weaknesses</a:t>
            </a:r>
            <a:endParaRPr lang="en-US" sz="1800" dirty="0">
              <a:solidFill>
                <a:schemeClr val="tx1"/>
              </a:solidFill>
              <a:latin typeface="Arial" charset="0"/>
              <a:ea typeface="Arial" charset="0"/>
              <a:cs typeface="Arial" charset="0"/>
            </a:endParaRPr>
          </a:p>
          <a:p>
            <a:pPr>
              <a:lnSpc>
                <a:spcPct val="130000"/>
              </a:lnSpc>
              <a:buClr>
                <a:srgbClr val="FB5707"/>
              </a:buClr>
            </a:pPr>
            <a:r>
              <a:rPr lang="en-US" sz="1800" dirty="0">
                <a:solidFill>
                  <a:schemeClr val="tx1"/>
                </a:solidFill>
                <a:latin typeface="Arial" charset="0"/>
                <a:ea typeface="Arial" charset="0"/>
                <a:cs typeface="Arial" charset="0"/>
              </a:rPr>
              <a:t>Attributes of </a:t>
            </a:r>
            <a:r>
              <a:rPr lang="en-US" sz="1800" dirty="0" smtClean="0">
                <a:solidFill>
                  <a:schemeClr val="tx1"/>
                </a:solidFill>
                <a:latin typeface="Arial" charset="0"/>
                <a:ea typeface="Arial" charset="0"/>
                <a:cs typeface="Arial" charset="0"/>
              </a:rPr>
              <a:t>high quality rubrics</a:t>
            </a:r>
            <a:endParaRPr lang="en-US" sz="1800" dirty="0">
              <a:solidFill>
                <a:schemeClr val="tx1"/>
              </a:solidFill>
              <a:latin typeface="Arial" charset="0"/>
              <a:ea typeface="Arial" charset="0"/>
              <a:cs typeface="Arial" charset="0"/>
            </a:endParaRPr>
          </a:p>
          <a:p>
            <a:pPr>
              <a:lnSpc>
                <a:spcPct val="130000"/>
              </a:lnSpc>
              <a:buClr>
                <a:srgbClr val="FB5707"/>
              </a:buClr>
            </a:pPr>
            <a:r>
              <a:rPr lang="en-US" sz="1800" dirty="0">
                <a:solidFill>
                  <a:schemeClr val="tx1"/>
                </a:solidFill>
                <a:latin typeface="Arial" charset="0"/>
                <a:ea typeface="Arial" charset="0"/>
                <a:cs typeface="Arial" charset="0"/>
              </a:rPr>
              <a:t>Steps in </a:t>
            </a:r>
            <a:r>
              <a:rPr lang="en-US" sz="1800" dirty="0" smtClean="0">
                <a:solidFill>
                  <a:schemeClr val="tx1"/>
                </a:solidFill>
                <a:latin typeface="Arial" charset="0"/>
                <a:ea typeface="Arial" charset="0"/>
                <a:cs typeface="Arial" charset="0"/>
              </a:rPr>
              <a:t>rubric design</a:t>
            </a:r>
            <a:endParaRPr lang="en-US" sz="1800" dirty="0">
              <a:solidFill>
                <a:schemeClr val="tx1"/>
              </a:solidFill>
              <a:latin typeface="Arial" charset="0"/>
              <a:ea typeface="Arial" charset="0"/>
              <a:cs typeface="Arial" charset="0"/>
            </a:endParaRPr>
          </a:p>
          <a:p>
            <a:pPr marL="0" indent="0">
              <a:lnSpc>
                <a:spcPct val="130000"/>
              </a:lnSpc>
              <a:buNone/>
            </a:pPr>
            <a:endParaRPr lang="en-US" sz="3200" dirty="0">
              <a:latin typeface="Open Sans"/>
              <a:cs typeface="Open Sans"/>
            </a:endParaRPr>
          </a:p>
          <a:p>
            <a:pPr lvl="1"/>
            <a:endParaRPr lang="en-US" sz="2400" dirty="0">
              <a:latin typeface="Open Sans"/>
              <a:cs typeface="Open Sans"/>
            </a:endParaRPr>
          </a:p>
        </p:txBody>
      </p:sp>
    </p:spTree>
    <p:extLst>
      <p:ext uri="{BB962C8B-B14F-4D97-AF65-F5344CB8AC3E}">
        <p14:creationId xmlns:p14="http://schemas.microsoft.com/office/powerpoint/2010/main" xmlns="" val="23702402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veText Default 2012">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ain Bra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Main Bra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LiveText Default 2012</Template>
  <TotalTime>22438</TotalTime>
  <Words>2090</Words>
  <Application>Microsoft Office PowerPoint</Application>
  <PresentationFormat>On-screen Show (4:3)</PresentationFormat>
  <Paragraphs>297</Paragraphs>
  <Slides>31</Slides>
  <Notes>16</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LiveText Default 2012</vt:lpstr>
      <vt:lpstr>1_Main Brand Slide</vt:lpstr>
      <vt:lpstr>3_Main Brand Slide</vt:lpstr>
      <vt:lpstr>Slide 1</vt:lpstr>
      <vt:lpstr>Slide 2</vt:lpstr>
      <vt:lpstr>Overview</vt:lpstr>
      <vt:lpstr>Resources</vt:lpstr>
      <vt:lpstr>CAEP Versus NCATE Expectations</vt:lpstr>
      <vt:lpstr>Implications for Your Assessment System</vt:lpstr>
      <vt:lpstr>Program-level Assessment</vt:lpstr>
      <vt:lpstr>Building an Assessment “Arch”</vt:lpstr>
      <vt:lpstr>Designing High Quality Rubrics</vt:lpstr>
      <vt:lpstr>Rubric Definition</vt:lpstr>
      <vt:lpstr>When and Why Rubrics Should Be Used (a.k.a., Selecting the Right Assessment Tool)</vt:lpstr>
      <vt:lpstr>Common Rubric Weaknesses</vt:lpstr>
      <vt:lpstr>Attributes of an Effective Rubric</vt:lpstr>
      <vt:lpstr>Steps in Rubric Design</vt:lpstr>
      <vt:lpstr>Step 5: Populating Performance  Level Narratives</vt:lpstr>
      <vt:lpstr>An Example of Qualitative Differentiation  of Performance Levels</vt:lpstr>
      <vt:lpstr>“Meta-rubric” to Evaluate Rubric Quality</vt:lpstr>
      <vt:lpstr>Rubric Norming / Calibration</vt:lpstr>
      <vt:lpstr>Rubric Norming / Calibration and  Assessor Training</vt:lpstr>
      <vt:lpstr>Standard 5 Provider Quality Assurance and  Continuous Improvement</vt:lpstr>
      <vt:lpstr>Quality Assurance through a Data-Informed Continuous Quality Improvement (CQI) Cycle </vt:lpstr>
      <vt:lpstr>Dr. Peter Ewell Article Highlights   “Principles for Measures Used in the CAEP Accreditation Process”</vt:lpstr>
      <vt:lpstr>Proposed Action Plan and Timeline for CAEP</vt:lpstr>
      <vt:lpstr>Proposed Action Plan and Timeline for CAEP</vt:lpstr>
      <vt:lpstr>Proposed Action Plan and Timeline for CAEP</vt:lpstr>
      <vt:lpstr>Proposed Action Plan and Timeline for CAEP</vt:lpstr>
      <vt:lpstr>Proposed Action Plan and Timeline for CAEP</vt:lpstr>
      <vt:lpstr>Proposed Action Plan and Timeline for CAEP</vt:lpstr>
      <vt:lpstr>Proposed Action Plan and Timeline for CAEP</vt:lpstr>
      <vt:lpstr>LiveText Visitor Pass</vt:lpstr>
      <vt:lpstr>Slide 31</vt:lpstr>
    </vt:vector>
  </TitlesOfParts>
  <Company>LiveText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Sheetal Patel</dc:creator>
  <cp:lastModifiedBy>user</cp:lastModifiedBy>
  <cp:revision>226</cp:revision>
  <cp:lastPrinted>2017-09-15T21:46:50Z</cp:lastPrinted>
  <dcterms:created xsi:type="dcterms:W3CDTF">2015-05-12T20:21:48Z</dcterms:created>
  <dcterms:modified xsi:type="dcterms:W3CDTF">2017-10-25T19:00:51Z</dcterms:modified>
</cp:coreProperties>
</file>